
<file path=[Content_Types].xml><?xml version="1.0" encoding="utf-8"?>
<Types xmlns="http://schemas.openxmlformats.org/package/2006/content-types">
  <Default Extension="fntdata" ContentType="application/x-fontdata"/>
  <Default Extension="jpeg" ContentType="image/jpeg"/>
  <Default Extension="mkv" ContentType="video/unknown"/>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78" r:id="rId9"/>
    <p:sldId id="263" r:id="rId10"/>
    <p:sldId id="264" r:id="rId11"/>
    <p:sldId id="265" r:id="rId12"/>
    <p:sldId id="277" r:id="rId13"/>
    <p:sldId id="266" r:id="rId14"/>
    <p:sldId id="267" r:id="rId15"/>
    <p:sldId id="268" r:id="rId16"/>
    <p:sldId id="269" r:id="rId17"/>
    <p:sldId id="270" r:id="rId18"/>
    <p:sldId id="271" r:id="rId19"/>
    <p:sldId id="272" r:id="rId20"/>
    <p:sldId id="273" r:id="rId21"/>
    <p:sldId id="274" r:id="rId22"/>
    <p:sldId id="275" r:id="rId23"/>
    <p:sldId id="279" r:id="rId24"/>
    <p:sldId id="276" r:id="rId25"/>
  </p:sldIdLst>
  <p:sldSz cx="18288000" cy="10287000"/>
  <p:notesSz cx="6858000" cy="9144000"/>
  <p:embeddedFontLst>
    <p:embeddedFont>
      <p:font typeface="Arimo" panose="020B0604020202020204" charset="0"/>
      <p:regular r:id="rId26"/>
    </p:embeddedFont>
    <p:embeddedFont>
      <p:font typeface="Arimo Bold" panose="020B0604020202020204" charset="0"/>
      <p:regular r:id="rId27"/>
    </p:embeddedFont>
    <p:embeddedFont>
      <p:font typeface="Calibri" panose="020F0502020204030204" pitchFamily="34" charset="0"/>
      <p:regular r:id="rId28"/>
      <p:bold r:id="rId29"/>
      <p:italic r:id="rId30"/>
      <p:boldItalic r:id="rId31"/>
    </p:embeddedFont>
    <p:embeddedFont>
      <p:font typeface="Canva Sans" panose="020B0604020202020204" charset="0"/>
      <p:regular r:id="rId32"/>
    </p:embeddedFont>
    <p:embeddedFont>
      <p:font typeface="Canva Sans Bold" panose="020B0604020202020204" charset="0"/>
      <p:regular r:id="rId33"/>
    </p:embeddedFont>
    <p:embeddedFont>
      <p:font typeface="Montserrat Light" panose="00000400000000000000" pitchFamily="2" charset="0"/>
      <p:regular r:id="rId34"/>
      <p:italic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759" autoAdjust="0"/>
    <p:restoredTop sz="94622" autoAdjust="0"/>
  </p:normalViewPr>
  <p:slideViewPr>
    <p:cSldViewPr>
      <p:cViewPr varScale="1">
        <p:scale>
          <a:sx n="47" d="100"/>
          <a:sy n="47" d="100"/>
        </p:scale>
        <p:origin x="104" y="18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8.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0.svg"/><Relationship Id="rId7" Type="http://schemas.openxmlformats.org/officeDocument/2006/relationships/image" Target="../media/image22.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16.svg"/></Relationships>
</file>

<file path=ppt/slides/_rels/slide11.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6.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8.sv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svg"/><Relationship Id="rId7" Type="http://schemas.openxmlformats.org/officeDocument/2006/relationships/image" Target="../media/image39.sv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41.sv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FAF1"/>
        </a:solidFill>
        <a:effectLst/>
      </p:bgPr>
    </p:bg>
    <p:spTree>
      <p:nvGrpSpPr>
        <p:cNvPr id="1" name=""/>
        <p:cNvGrpSpPr/>
        <p:nvPr/>
      </p:nvGrpSpPr>
      <p:grpSpPr>
        <a:xfrm>
          <a:off x="0" y="0"/>
          <a:ext cx="0" cy="0"/>
          <a:chOff x="0" y="0"/>
          <a:chExt cx="0" cy="0"/>
        </a:xfrm>
      </p:grpSpPr>
      <p:grpSp>
        <p:nvGrpSpPr>
          <p:cNvPr id="2" name="Group 2"/>
          <p:cNvGrpSpPr/>
          <p:nvPr/>
        </p:nvGrpSpPr>
        <p:grpSpPr>
          <a:xfrm>
            <a:off x="10226074" y="3607279"/>
            <a:ext cx="13276090" cy="12839376"/>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flipH="1">
            <a:off x="10226074" y="1629992"/>
            <a:ext cx="10066288" cy="8657008"/>
          </a:xfrm>
          <a:custGeom>
            <a:avLst/>
            <a:gdLst/>
            <a:ahLst/>
            <a:cxnLst/>
            <a:rect l="l" t="t" r="r" b="b"/>
            <a:pathLst>
              <a:path w="10066288" h="8657008">
                <a:moveTo>
                  <a:pt x="10066289" y="0"/>
                </a:moveTo>
                <a:lnTo>
                  <a:pt x="0" y="0"/>
                </a:lnTo>
                <a:lnTo>
                  <a:pt x="0" y="8657008"/>
                </a:lnTo>
                <a:lnTo>
                  <a:pt x="10066289" y="8657008"/>
                </a:lnTo>
                <a:lnTo>
                  <a:pt x="10066289"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6" name="Group 6"/>
          <p:cNvGrpSpPr/>
          <p:nvPr/>
        </p:nvGrpSpPr>
        <p:grpSpPr>
          <a:xfrm>
            <a:off x="-3915238" y="-2221508"/>
            <a:ext cx="8477999" cy="847799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E982">
                <a:alpha val="24706"/>
              </a:srgbClr>
            </a:solidFill>
          </p:spPr>
          <p:txBody>
            <a:bodyPr/>
            <a:lstStyle/>
            <a:p>
              <a:endParaRPr lang="en-GB"/>
            </a:p>
          </p:txBody>
        </p:sp>
        <p:sp>
          <p:nvSpPr>
            <p:cNvPr id="8" name="TextBox 8"/>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1445460" y="8581619"/>
            <a:ext cx="3909694" cy="390969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E982">
                <a:alpha val="40784"/>
              </a:srgbClr>
            </a:solidFill>
          </p:spPr>
          <p:txBody>
            <a:bodyPr/>
            <a:lstStyle/>
            <a:p>
              <a:endParaRPr lang="en-GB"/>
            </a:p>
          </p:txBody>
        </p:sp>
        <p:sp>
          <p:nvSpPr>
            <p:cNvPr id="11" name="TextBox 11"/>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2" name="Freeform 12"/>
          <p:cNvSpPr/>
          <p:nvPr/>
        </p:nvSpPr>
        <p:spPr>
          <a:xfrm>
            <a:off x="-1560538" y="237974"/>
            <a:ext cx="3409340" cy="4905526"/>
          </a:xfrm>
          <a:custGeom>
            <a:avLst/>
            <a:gdLst/>
            <a:ahLst/>
            <a:cxnLst/>
            <a:rect l="l" t="t" r="r" b="b"/>
            <a:pathLst>
              <a:path w="3409340" h="4905526">
                <a:moveTo>
                  <a:pt x="0" y="0"/>
                </a:moveTo>
                <a:lnTo>
                  <a:pt x="3409340" y="0"/>
                </a:lnTo>
                <a:lnTo>
                  <a:pt x="3409340" y="4905526"/>
                </a:lnTo>
                <a:lnTo>
                  <a:pt x="0" y="49055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3" name="TextBox 13"/>
          <p:cNvSpPr txBox="1"/>
          <p:nvPr/>
        </p:nvSpPr>
        <p:spPr>
          <a:xfrm>
            <a:off x="1848802" y="2536939"/>
            <a:ext cx="9037856" cy="3003483"/>
          </a:xfrm>
          <a:prstGeom prst="rect">
            <a:avLst/>
          </a:prstGeom>
        </p:spPr>
        <p:txBody>
          <a:bodyPr lIns="0" tIns="0" rIns="0" bIns="0" rtlCol="0" anchor="t">
            <a:spAutoFit/>
          </a:bodyPr>
          <a:lstStyle/>
          <a:p>
            <a:pPr marL="0" lvl="0" indent="0">
              <a:lnSpc>
                <a:spcPts val="11542"/>
              </a:lnSpc>
              <a:spcBef>
                <a:spcPct val="0"/>
              </a:spcBef>
            </a:pPr>
            <a:r>
              <a:rPr lang="en-US" sz="10889">
                <a:solidFill>
                  <a:srgbClr val="171A59"/>
                </a:solidFill>
                <a:latin typeface="Arimo Bold"/>
              </a:rPr>
              <a:t>ГОЛОСОВИЙ ПОМІЧНИК</a:t>
            </a:r>
          </a:p>
        </p:txBody>
      </p:sp>
      <p:sp>
        <p:nvSpPr>
          <p:cNvPr id="14" name="TextBox 14"/>
          <p:cNvSpPr txBox="1"/>
          <p:nvPr/>
        </p:nvSpPr>
        <p:spPr>
          <a:xfrm>
            <a:off x="1848803" y="5936486"/>
            <a:ext cx="8590598" cy="506677"/>
          </a:xfrm>
          <a:prstGeom prst="rect">
            <a:avLst/>
          </a:prstGeom>
        </p:spPr>
        <p:txBody>
          <a:bodyPr wrap="square" lIns="0" tIns="0" rIns="0" bIns="0" rtlCol="0" anchor="t">
            <a:spAutoFit/>
          </a:bodyPr>
          <a:lstStyle/>
          <a:p>
            <a:pPr marL="0" lvl="0" indent="0">
              <a:lnSpc>
                <a:spcPts val="4240"/>
              </a:lnSpc>
            </a:pPr>
            <a:r>
              <a:rPr lang="en-US" sz="3050" dirty="0" err="1">
                <a:solidFill>
                  <a:srgbClr val="171A59"/>
                </a:solidFill>
                <a:latin typeface="Canva Sans Bold"/>
              </a:rPr>
              <a:t>Виконав</a:t>
            </a:r>
            <a:r>
              <a:rPr lang="en-US" sz="3050" dirty="0">
                <a:solidFill>
                  <a:srgbClr val="171A59"/>
                </a:solidFill>
                <a:latin typeface="Canva Sans Bold"/>
              </a:rPr>
              <a:t> – </a:t>
            </a:r>
            <a:r>
              <a:rPr lang="en-US" sz="3050" dirty="0" err="1">
                <a:solidFill>
                  <a:srgbClr val="171A59"/>
                </a:solidFill>
                <a:latin typeface="Canva Sans Bold"/>
              </a:rPr>
              <a:t>Кисельов</a:t>
            </a:r>
            <a:r>
              <a:rPr lang="en-US" sz="3050" dirty="0">
                <a:solidFill>
                  <a:srgbClr val="171A59"/>
                </a:solidFill>
                <a:latin typeface="Canva Sans Bold"/>
              </a:rPr>
              <a:t> </a:t>
            </a:r>
            <a:r>
              <a:rPr lang="en-US" sz="3050" dirty="0" err="1">
                <a:solidFill>
                  <a:srgbClr val="171A59"/>
                </a:solidFill>
                <a:latin typeface="Canva Sans Bold"/>
              </a:rPr>
              <a:t>Микита</a:t>
            </a:r>
            <a:r>
              <a:rPr lang="en-US" sz="3050" dirty="0">
                <a:solidFill>
                  <a:srgbClr val="171A59"/>
                </a:solidFill>
                <a:latin typeface="Canva Sans Bold"/>
              </a:rPr>
              <a:t> </a:t>
            </a:r>
            <a:r>
              <a:rPr lang="en-US" sz="3050" dirty="0" err="1">
                <a:solidFill>
                  <a:srgbClr val="171A59"/>
                </a:solidFill>
                <a:latin typeface="Canva Sans Bold"/>
              </a:rPr>
              <a:t>Євгенович</a:t>
            </a:r>
            <a:r>
              <a:rPr lang="en-US" sz="3050" dirty="0">
                <a:solidFill>
                  <a:srgbClr val="171A59"/>
                </a:solidFill>
                <a:latin typeface="Canva Sans Bold"/>
              </a:rPr>
              <a:t>, ІП-13.</a:t>
            </a:r>
          </a:p>
        </p:txBody>
      </p:sp>
      <p:grpSp>
        <p:nvGrpSpPr>
          <p:cNvPr id="15" name="Group 15"/>
          <p:cNvGrpSpPr/>
          <p:nvPr/>
        </p:nvGrpSpPr>
        <p:grpSpPr>
          <a:xfrm>
            <a:off x="15671756" y="-358207"/>
            <a:ext cx="1192363" cy="1192363"/>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E982">
                <a:alpha val="40784"/>
              </a:srgbClr>
            </a:solidFill>
          </p:spPr>
          <p:txBody>
            <a:bodyPr/>
            <a:lstStyle/>
            <a:p>
              <a:endParaRPr lang="en-GB"/>
            </a:p>
          </p:txBody>
        </p:sp>
        <p:sp>
          <p:nvSpPr>
            <p:cNvPr id="17" name="TextBox 17"/>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EFAF1"/>
        </a:solidFill>
        <a:effectLst/>
      </p:bgPr>
    </p:bg>
    <p:spTree>
      <p:nvGrpSpPr>
        <p:cNvPr id="1" name=""/>
        <p:cNvGrpSpPr/>
        <p:nvPr/>
      </p:nvGrpSpPr>
      <p:grpSpPr>
        <a:xfrm>
          <a:off x="0" y="0"/>
          <a:ext cx="0" cy="0"/>
          <a:chOff x="0" y="0"/>
          <a:chExt cx="0" cy="0"/>
        </a:xfrm>
      </p:grpSpPr>
      <p:grpSp>
        <p:nvGrpSpPr>
          <p:cNvPr id="2" name="Group 2"/>
          <p:cNvGrpSpPr/>
          <p:nvPr/>
        </p:nvGrpSpPr>
        <p:grpSpPr>
          <a:xfrm>
            <a:off x="8165545" y="-3496869"/>
            <a:ext cx="11107008" cy="11624613"/>
            <a:chOff x="0" y="0"/>
            <a:chExt cx="920805" cy="963717"/>
          </a:xfrm>
        </p:grpSpPr>
        <p:sp>
          <p:nvSpPr>
            <p:cNvPr id="3" name="Freeform 3"/>
            <p:cNvSpPr/>
            <p:nvPr/>
          </p:nvSpPr>
          <p:spPr>
            <a:xfrm>
              <a:off x="0" y="0"/>
              <a:ext cx="920806" cy="963717"/>
            </a:xfrm>
            <a:custGeom>
              <a:avLst/>
              <a:gdLst/>
              <a:ahLst/>
              <a:cxnLst/>
              <a:rect l="l" t="t" r="r" b="b"/>
              <a:pathLst>
                <a:path w="920806" h="963717">
                  <a:moveTo>
                    <a:pt x="460403" y="0"/>
                  </a:moveTo>
                  <a:cubicBezTo>
                    <a:pt x="206129" y="0"/>
                    <a:pt x="0" y="215735"/>
                    <a:pt x="0" y="481858"/>
                  </a:cubicBezTo>
                  <a:cubicBezTo>
                    <a:pt x="0" y="747981"/>
                    <a:pt x="206129" y="963717"/>
                    <a:pt x="460403" y="963717"/>
                  </a:cubicBezTo>
                  <a:cubicBezTo>
                    <a:pt x="714676" y="963717"/>
                    <a:pt x="920806" y="747981"/>
                    <a:pt x="920806" y="481858"/>
                  </a:cubicBezTo>
                  <a:cubicBezTo>
                    <a:pt x="920806" y="215735"/>
                    <a:pt x="714676" y="0"/>
                    <a:pt x="460403" y="0"/>
                  </a:cubicBezTo>
                  <a:close/>
                </a:path>
              </a:pathLst>
            </a:custGeom>
            <a:solidFill>
              <a:srgbClr val="CADFDF"/>
            </a:solidFill>
          </p:spPr>
          <p:txBody>
            <a:bodyPr/>
            <a:lstStyle/>
            <a:p>
              <a:endParaRPr lang="en-GB"/>
            </a:p>
          </p:txBody>
        </p:sp>
        <p:sp>
          <p:nvSpPr>
            <p:cNvPr id="4" name="TextBox 4"/>
            <p:cNvSpPr txBox="1"/>
            <p:nvPr/>
          </p:nvSpPr>
          <p:spPr>
            <a:xfrm>
              <a:off x="86326" y="71298"/>
              <a:ext cx="748154" cy="80207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734569" y="-1845388"/>
            <a:ext cx="3816312" cy="3690775"/>
            <a:chOff x="0" y="0"/>
            <a:chExt cx="840446" cy="812800"/>
          </a:xfrm>
        </p:grpSpPr>
        <p:sp>
          <p:nvSpPr>
            <p:cNvPr id="6" name="Freeform 6"/>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CADFDF"/>
            </a:solidFill>
          </p:spPr>
          <p:txBody>
            <a:bodyPr/>
            <a:lstStyle/>
            <a:p>
              <a:endParaRPr lang="en-GB"/>
            </a:p>
          </p:txBody>
        </p:sp>
        <p:sp>
          <p:nvSpPr>
            <p:cNvPr id="7" name="TextBox 7"/>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1028700" y="2807162"/>
            <a:ext cx="16193255" cy="11456728"/>
          </a:xfrm>
          <a:custGeom>
            <a:avLst/>
            <a:gdLst/>
            <a:ahLst/>
            <a:cxnLst/>
            <a:rect l="l" t="t" r="r" b="b"/>
            <a:pathLst>
              <a:path w="16193255" h="11456728">
                <a:moveTo>
                  <a:pt x="0" y="0"/>
                </a:moveTo>
                <a:lnTo>
                  <a:pt x="16193255" y="0"/>
                </a:lnTo>
                <a:lnTo>
                  <a:pt x="16193255" y="11456728"/>
                </a:lnTo>
                <a:lnTo>
                  <a:pt x="0" y="1145672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GB"/>
          </a:p>
        </p:txBody>
      </p:sp>
      <p:sp>
        <p:nvSpPr>
          <p:cNvPr id="9" name="Freeform 9"/>
          <p:cNvSpPr/>
          <p:nvPr/>
        </p:nvSpPr>
        <p:spPr>
          <a:xfrm>
            <a:off x="1730357" y="6991731"/>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a:p>
        </p:txBody>
      </p:sp>
      <p:sp>
        <p:nvSpPr>
          <p:cNvPr id="10" name="Freeform 10"/>
          <p:cNvSpPr/>
          <p:nvPr/>
        </p:nvSpPr>
        <p:spPr>
          <a:xfrm>
            <a:off x="1726729" y="4752132"/>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a:p>
        </p:txBody>
      </p:sp>
      <p:sp>
        <p:nvSpPr>
          <p:cNvPr id="11" name="Freeform 11"/>
          <p:cNvSpPr/>
          <p:nvPr/>
        </p:nvSpPr>
        <p:spPr>
          <a:xfrm>
            <a:off x="7810530" y="4752132"/>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a:p>
        </p:txBody>
      </p:sp>
      <p:sp>
        <p:nvSpPr>
          <p:cNvPr id="12" name="Freeform 12"/>
          <p:cNvSpPr/>
          <p:nvPr/>
        </p:nvSpPr>
        <p:spPr>
          <a:xfrm>
            <a:off x="7810530" y="5869901"/>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a:p>
        </p:txBody>
      </p:sp>
      <p:sp>
        <p:nvSpPr>
          <p:cNvPr id="13" name="Freeform 13"/>
          <p:cNvSpPr/>
          <p:nvPr/>
        </p:nvSpPr>
        <p:spPr>
          <a:xfrm>
            <a:off x="7814158" y="6991731"/>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a:p>
        </p:txBody>
      </p:sp>
      <p:sp>
        <p:nvSpPr>
          <p:cNvPr id="14" name="Freeform 14"/>
          <p:cNvSpPr/>
          <p:nvPr/>
        </p:nvSpPr>
        <p:spPr>
          <a:xfrm>
            <a:off x="1724373" y="5807653"/>
            <a:ext cx="791418" cy="791418"/>
          </a:xfrm>
          <a:custGeom>
            <a:avLst/>
            <a:gdLst/>
            <a:ahLst/>
            <a:cxnLst/>
            <a:rect l="l" t="t" r="r" b="b"/>
            <a:pathLst>
              <a:path w="791418" h="791418">
                <a:moveTo>
                  <a:pt x="0" y="0"/>
                </a:moveTo>
                <a:lnTo>
                  <a:pt x="791418" y="0"/>
                </a:lnTo>
                <a:lnTo>
                  <a:pt x="791418" y="791418"/>
                </a:lnTo>
                <a:lnTo>
                  <a:pt x="0" y="7914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sp>
        <p:nvSpPr>
          <p:cNvPr id="15" name="TextBox 15"/>
          <p:cNvSpPr txBox="1"/>
          <p:nvPr/>
        </p:nvSpPr>
        <p:spPr>
          <a:xfrm>
            <a:off x="9162673" y="1073152"/>
            <a:ext cx="8115300" cy="1242285"/>
          </a:xfrm>
          <a:prstGeom prst="rect">
            <a:avLst/>
          </a:prstGeom>
        </p:spPr>
        <p:txBody>
          <a:bodyPr lIns="0" tIns="0" rIns="0" bIns="0" rtlCol="0" anchor="t">
            <a:spAutoFit/>
          </a:bodyPr>
          <a:lstStyle/>
          <a:p>
            <a:pPr marL="0" lvl="0" indent="0">
              <a:lnSpc>
                <a:spcPts val="4783"/>
              </a:lnSpc>
              <a:spcBef>
                <a:spcPct val="0"/>
              </a:spcBef>
            </a:pPr>
            <a:r>
              <a:rPr lang="en-US" sz="4512">
                <a:solidFill>
                  <a:srgbClr val="171A59"/>
                </a:solidFill>
                <a:latin typeface="Arimo Bold"/>
              </a:rPr>
              <a:t>ПОРІВНЯННЯ З АНАЛОГОМ (GOOGLE ASSISTANT)</a:t>
            </a:r>
          </a:p>
        </p:txBody>
      </p:sp>
      <p:sp>
        <p:nvSpPr>
          <p:cNvPr id="16" name="TextBox 16"/>
          <p:cNvSpPr txBox="1"/>
          <p:nvPr/>
        </p:nvSpPr>
        <p:spPr>
          <a:xfrm>
            <a:off x="2927071" y="3542820"/>
            <a:ext cx="2136686" cy="42504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Bold"/>
              </a:rPr>
              <a:t>Vocalia</a:t>
            </a:r>
          </a:p>
        </p:txBody>
      </p:sp>
      <p:sp>
        <p:nvSpPr>
          <p:cNvPr id="17" name="TextBox 17"/>
          <p:cNvSpPr txBox="1"/>
          <p:nvPr/>
        </p:nvSpPr>
        <p:spPr>
          <a:xfrm>
            <a:off x="9162673" y="3542820"/>
            <a:ext cx="2136686" cy="82509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Bold"/>
              </a:rPr>
              <a:t>Google Assistant</a:t>
            </a:r>
          </a:p>
        </p:txBody>
      </p:sp>
      <p:sp>
        <p:nvSpPr>
          <p:cNvPr id="18" name="TextBox 18"/>
          <p:cNvSpPr txBox="1"/>
          <p:nvPr/>
        </p:nvSpPr>
        <p:spPr>
          <a:xfrm>
            <a:off x="2942138" y="4718459"/>
            <a:ext cx="3637560" cy="82509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a:rPr>
              <a:t>Розпізнавання голосових команд</a:t>
            </a:r>
          </a:p>
        </p:txBody>
      </p:sp>
      <p:sp>
        <p:nvSpPr>
          <p:cNvPr id="19" name="TextBox 19"/>
          <p:cNvSpPr txBox="1"/>
          <p:nvPr/>
        </p:nvSpPr>
        <p:spPr>
          <a:xfrm>
            <a:off x="9144000" y="4745242"/>
            <a:ext cx="3637560" cy="82509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a:rPr>
              <a:t>Розпізнавання голосових команд</a:t>
            </a:r>
          </a:p>
        </p:txBody>
      </p:sp>
      <p:sp>
        <p:nvSpPr>
          <p:cNvPr id="20" name="TextBox 20"/>
          <p:cNvSpPr txBox="1"/>
          <p:nvPr/>
        </p:nvSpPr>
        <p:spPr>
          <a:xfrm>
            <a:off x="2927071" y="5836228"/>
            <a:ext cx="3637560" cy="825091"/>
          </a:xfrm>
          <a:prstGeom prst="rect">
            <a:avLst/>
          </a:prstGeom>
        </p:spPr>
        <p:txBody>
          <a:bodyPr lIns="0" tIns="0" rIns="0" bIns="0" rtlCol="0" anchor="t">
            <a:spAutoFit/>
          </a:bodyPr>
          <a:lstStyle/>
          <a:p>
            <a:pPr marL="0" lvl="0" indent="0" algn="l">
              <a:lnSpc>
                <a:spcPts val="3193"/>
              </a:lnSpc>
              <a:spcBef>
                <a:spcPct val="0"/>
              </a:spcBef>
            </a:pPr>
            <a:r>
              <a:rPr lang="en-US" sz="3012" dirty="0" err="1">
                <a:solidFill>
                  <a:srgbClr val="171A59"/>
                </a:solidFill>
                <a:latin typeface="Arimo"/>
              </a:rPr>
              <a:t>Інтеграція</a:t>
            </a:r>
            <a:r>
              <a:rPr lang="en-US" sz="3012" dirty="0">
                <a:solidFill>
                  <a:srgbClr val="171A59"/>
                </a:solidFill>
                <a:latin typeface="Arimo"/>
              </a:rPr>
              <a:t> з Google-</a:t>
            </a:r>
            <a:r>
              <a:rPr lang="en-US" sz="3012" dirty="0" err="1">
                <a:solidFill>
                  <a:srgbClr val="171A59"/>
                </a:solidFill>
                <a:latin typeface="Arimo"/>
              </a:rPr>
              <a:t>продуктами</a:t>
            </a:r>
            <a:endParaRPr lang="en-US" sz="3012" dirty="0">
              <a:solidFill>
                <a:srgbClr val="171A59"/>
              </a:solidFill>
              <a:latin typeface="Arimo"/>
            </a:endParaRPr>
          </a:p>
        </p:txBody>
      </p:sp>
      <p:sp>
        <p:nvSpPr>
          <p:cNvPr id="21" name="TextBox 21"/>
          <p:cNvSpPr txBox="1"/>
          <p:nvPr/>
        </p:nvSpPr>
        <p:spPr>
          <a:xfrm>
            <a:off x="2942138" y="6948514"/>
            <a:ext cx="3637560" cy="825091"/>
          </a:xfrm>
          <a:prstGeom prst="rect">
            <a:avLst/>
          </a:prstGeom>
        </p:spPr>
        <p:txBody>
          <a:bodyPr lIns="0" tIns="0" rIns="0" bIns="0" rtlCol="0" anchor="t">
            <a:spAutoFit/>
          </a:bodyPr>
          <a:lstStyle/>
          <a:p>
            <a:pPr marL="0" lvl="0" indent="0" algn="l">
              <a:lnSpc>
                <a:spcPts val="3193"/>
              </a:lnSpc>
              <a:spcBef>
                <a:spcPct val="0"/>
              </a:spcBef>
            </a:pPr>
            <a:r>
              <a:rPr lang="en-US" sz="3012" dirty="0" err="1">
                <a:solidFill>
                  <a:srgbClr val="171A59"/>
                </a:solidFill>
                <a:latin typeface="Arimo"/>
              </a:rPr>
              <a:t>Пошук</a:t>
            </a:r>
            <a:r>
              <a:rPr lang="en-US" sz="3012" dirty="0">
                <a:solidFill>
                  <a:srgbClr val="171A59"/>
                </a:solidFill>
                <a:latin typeface="Arimo"/>
              </a:rPr>
              <a:t> </a:t>
            </a:r>
            <a:r>
              <a:rPr lang="en-US" sz="3012" dirty="0" err="1">
                <a:solidFill>
                  <a:srgbClr val="171A59"/>
                </a:solidFill>
                <a:latin typeface="Arimo"/>
              </a:rPr>
              <a:t>інформації</a:t>
            </a:r>
            <a:r>
              <a:rPr lang="en-US" sz="3012" dirty="0">
                <a:solidFill>
                  <a:srgbClr val="171A59"/>
                </a:solidFill>
                <a:latin typeface="Arimo"/>
              </a:rPr>
              <a:t> </a:t>
            </a:r>
            <a:r>
              <a:rPr lang="en-US" sz="3012" dirty="0" err="1">
                <a:solidFill>
                  <a:srgbClr val="171A59"/>
                </a:solidFill>
                <a:latin typeface="Arimo"/>
              </a:rPr>
              <a:t>онлайн</a:t>
            </a:r>
            <a:endParaRPr lang="en-US" sz="3012" dirty="0">
              <a:solidFill>
                <a:srgbClr val="171A59"/>
              </a:solidFill>
              <a:latin typeface="Arimo"/>
            </a:endParaRPr>
          </a:p>
        </p:txBody>
      </p:sp>
      <p:sp>
        <p:nvSpPr>
          <p:cNvPr id="22" name="TextBox 22"/>
          <p:cNvSpPr txBox="1"/>
          <p:nvPr/>
        </p:nvSpPr>
        <p:spPr>
          <a:xfrm>
            <a:off x="9162673" y="5836228"/>
            <a:ext cx="3637560" cy="82509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a:rPr>
              <a:t>Інтеграція з Google-продуктами</a:t>
            </a:r>
          </a:p>
        </p:txBody>
      </p:sp>
      <p:sp>
        <p:nvSpPr>
          <p:cNvPr id="23" name="TextBox 23"/>
          <p:cNvSpPr txBox="1"/>
          <p:nvPr/>
        </p:nvSpPr>
        <p:spPr>
          <a:xfrm>
            <a:off x="9159067" y="6948514"/>
            <a:ext cx="3637560" cy="825091"/>
          </a:xfrm>
          <a:prstGeom prst="rect">
            <a:avLst/>
          </a:prstGeom>
        </p:spPr>
        <p:txBody>
          <a:bodyPr lIns="0" tIns="0" rIns="0" bIns="0" rtlCol="0" anchor="t">
            <a:spAutoFit/>
          </a:bodyPr>
          <a:lstStyle/>
          <a:p>
            <a:pPr marL="0" lvl="0" indent="0" algn="l">
              <a:lnSpc>
                <a:spcPts val="3193"/>
              </a:lnSpc>
              <a:spcBef>
                <a:spcPct val="0"/>
              </a:spcBef>
            </a:pPr>
            <a:r>
              <a:rPr lang="en-US" sz="3012" dirty="0" err="1">
                <a:solidFill>
                  <a:srgbClr val="171A59"/>
                </a:solidFill>
                <a:latin typeface="Arimo"/>
              </a:rPr>
              <a:t>Пошук</a:t>
            </a:r>
            <a:r>
              <a:rPr lang="en-US" sz="3012" dirty="0">
                <a:solidFill>
                  <a:srgbClr val="171A59"/>
                </a:solidFill>
                <a:latin typeface="Arimo"/>
              </a:rPr>
              <a:t> </a:t>
            </a:r>
            <a:r>
              <a:rPr lang="en-US" sz="3012" dirty="0" err="1">
                <a:solidFill>
                  <a:srgbClr val="171A59"/>
                </a:solidFill>
                <a:latin typeface="Arimo"/>
              </a:rPr>
              <a:t>інформації</a:t>
            </a:r>
            <a:r>
              <a:rPr lang="en-US" sz="3012" dirty="0">
                <a:solidFill>
                  <a:srgbClr val="171A59"/>
                </a:solidFill>
                <a:latin typeface="Arimo"/>
              </a:rPr>
              <a:t> </a:t>
            </a:r>
            <a:r>
              <a:rPr lang="en-US" sz="3012" dirty="0" err="1">
                <a:solidFill>
                  <a:srgbClr val="171A59"/>
                </a:solidFill>
                <a:latin typeface="Arimo"/>
              </a:rPr>
              <a:t>онлайн</a:t>
            </a:r>
            <a:endParaRPr lang="en-US" sz="3012" dirty="0">
              <a:solidFill>
                <a:srgbClr val="171A59"/>
              </a:solidFill>
              <a:latin typeface="Arimo"/>
            </a:endParaRPr>
          </a:p>
        </p:txBody>
      </p:sp>
      <p:sp>
        <p:nvSpPr>
          <p:cNvPr id="40" name="TextBox 12">
            <a:extLst>
              <a:ext uri="{FF2B5EF4-FFF2-40B4-BE49-F238E27FC236}">
                <a16:creationId xmlns:a16="http://schemas.microsoft.com/office/drawing/2014/main" id="{F92D3B6B-EB87-EE0F-5D9D-B543CE2DD440}"/>
              </a:ext>
            </a:extLst>
          </p:cNvPr>
          <p:cNvSpPr txBox="1"/>
          <p:nvPr/>
        </p:nvSpPr>
        <p:spPr>
          <a:xfrm>
            <a:off x="2955059" y="8095999"/>
            <a:ext cx="3637560" cy="820738"/>
          </a:xfrm>
          <a:prstGeom prst="rect">
            <a:avLst/>
          </a:prstGeom>
        </p:spPr>
        <p:txBody>
          <a:bodyPr lIns="0" tIns="0" rIns="0" bIns="0" rtlCol="0" anchor="t">
            <a:spAutoFit/>
          </a:bodyPr>
          <a:lstStyle/>
          <a:p>
            <a:pPr marL="0" lvl="0" indent="0" algn="l">
              <a:lnSpc>
                <a:spcPts val="3193"/>
              </a:lnSpc>
              <a:spcBef>
                <a:spcPct val="0"/>
              </a:spcBef>
            </a:pPr>
            <a:r>
              <a:rPr lang="uk-UA" sz="3012" dirty="0">
                <a:solidFill>
                  <a:srgbClr val="171A59"/>
                </a:solidFill>
                <a:latin typeface="Arimo"/>
              </a:rPr>
              <a:t>Відкритий вихідний код</a:t>
            </a:r>
            <a:endParaRPr lang="en-US" sz="3012" dirty="0">
              <a:solidFill>
                <a:srgbClr val="171A59"/>
              </a:solidFill>
              <a:latin typeface="Arimo"/>
            </a:endParaRPr>
          </a:p>
        </p:txBody>
      </p:sp>
      <p:sp>
        <p:nvSpPr>
          <p:cNvPr id="41" name="TextBox 13">
            <a:extLst>
              <a:ext uri="{FF2B5EF4-FFF2-40B4-BE49-F238E27FC236}">
                <a16:creationId xmlns:a16="http://schemas.microsoft.com/office/drawing/2014/main" id="{E66B64AE-DEF5-1CBA-D130-02156054DACE}"/>
              </a:ext>
            </a:extLst>
          </p:cNvPr>
          <p:cNvSpPr txBox="1"/>
          <p:nvPr/>
        </p:nvSpPr>
        <p:spPr>
          <a:xfrm>
            <a:off x="9156921" y="8122782"/>
            <a:ext cx="3637560" cy="825091"/>
          </a:xfrm>
          <a:prstGeom prst="rect">
            <a:avLst/>
          </a:prstGeom>
        </p:spPr>
        <p:txBody>
          <a:bodyPr lIns="0" tIns="0" rIns="0" bIns="0" rtlCol="0" anchor="t">
            <a:spAutoFit/>
          </a:bodyPr>
          <a:lstStyle/>
          <a:p>
            <a:pPr marL="0" lvl="0" indent="0" algn="l">
              <a:lnSpc>
                <a:spcPts val="3193"/>
              </a:lnSpc>
              <a:spcBef>
                <a:spcPct val="0"/>
              </a:spcBef>
            </a:pPr>
            <a:r>
              <a:rPr lang="uk-UA" sz="3012" dirty="0">
                <a:solidFill>
                  <a:srgbClr val="171A59"/>
                </a:solidFill>
                <a:latin typeface="Arimo"/>
              </a:rPr>
              <a:t>Відкритий вихідний код</a:t>
            </a:r>
            <a:endParaRPr lang="en-US" sz="3012" dirty="0">
              <a:solidFill>
                <a:srgbClr val="171A59"/>
              </a:solidFill>
              <a:latin typeface="Arimo"/>
            </a:endParaRPr>
          </a:p>
        </p:txBody>
      </p:sp>
      <p:sp>
        <p:nvSpPr>
          <p:cNvPr id="42" name="Freeform 20">
            <a:extLst>
              <a:ext uri="{FF2B5EF4-FFF2-40B4-BE49-F238E27FC236}">
                <a16:creationId xmlns:a16="http://schemas.microsoft.com/office/drawing/2014/main" id="{61636FE6-1D5F-9A8C-3B7F-D990164A76E4}"/>
              </a:ext>
            </a:extLst>
          </p:cNvPr>
          <p:cNvSpPr/>
          <p:nvPr/>
        </p:nvSpPr>
        <p:spPr>
          <a:xfrm>
            <a:off x="1739650" y="8129672"/>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dirty="0"/>
          </a:p>
        </p:txBody>
      </p:sp>
      <p:sp>
        <p:nvSpPr>
          <p:cNvPr id="43" name="Freeform 18">
            <a:extLst>
              <a:ext uri="{FF2B5EF4-FFF2-40B4-BE49-F238E27FC236}">
                <a16:creationId xmlns:a16="http://schemas.microsoft.com/office/drawing/2014/main" id="{76C61478-DC66-91F1-F11C-28D5411BA732}"/>
              </a:ext>
            </a:extLst>
          </p:cNvPr>
          <p:cNvSpPr/>
          <p:nvPr/>
        </p:nvSpPr>
        <p:spPr>
          <a:xfrm>
            <a:off x="7823450" y="8052913"/>
            <a:ext cx="710029" cy="991157"/>
          </a:xfrm>
          <a:custGeom>
            <a:avLst/>
            <a:gdLst/>
            <a:ahLst/>
            <a:cxnLst/>
            <a:rect l="l" t="t" r="r" b="b"/>
            <a:pathLst>
              <a:path w="710029" h="991157">
                <a:moveTo>
                  <a:pt x="0" y="0"/>
                </a:moveTo>
                <a:lnTo>
                  <a:pt x="710029" y="0"/>
                </a:lnTo>
                <a:lnTo>
                  <a:pt x="710029" y="991157"/>
                </a:lnTo>
                <a:lnTo>
                  <a:pt x="0" y="991157"/>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GB"/>
          </a:p>
        </p:txBody>
      </p:sp>
      <p:sp>
        <p:nvSpPr>
          <p:cNvPr id="44" name="TextBox 12">
            <a:extLst>
              <a:ext uri="{FF2B5EF4-FFF2-40B4-BE49-F238E27FC236}">
                <a16:creationId xmlns:a16="http://schemas.microsoft.com/office/drawing/2014/main" id="{C8653480-60D4-4763-5D70-82890B96281B}"/>
              </a:ext>
            </a:extLst>
          </p:cNvPr>
          <p:cNvSpPr txBox="1"/>
          <p:nvPr/>
        </p:nvSpPr>
        <p:spPr>
          <a:xfrm>
            <a:off x="2955059" y="9071041"/>
            <a:ext cx="3637560" cy="1233671"/>
          </a:xfrm>
          <a:prstGeom prst="rect">
            <a:avLst/>
          </a:prstGeom>
        </p:spPr>
        <p:txBody>
          <a:bodyPr wrap="square" lIns="0" tIns="0" rIns="0" bIns="0" rtlCol="0" anchor="t">
            <a:spAutoFit/>
          </a:bodyPr>
          <a:lstStyle/>
          <a:p>
            <a:pPr marL="0" lvl="0" indent="0" algn="l">
              <a:lnSpc>
                <a:spcPts val="3193"/>
              </a:lnSpc>
              <a:spcBef>
                <a:spcPct val="0"/>
              </a:spcBef>
            </a:pPr>
            <a:r>
              <a:rPr lang="ru-RU" sz="3200" dirty="0" err="1"/>
              <a:t>Голосовий</a:t>
            </a:r>
            <a:r>
              <a:rPr lang="ru-RU" sz="3200" dirty="0"/>
              <a:t> </a:t>
            </a:r>
            <a:r>
              <a:rPr lang="ru-RU" sz="3200" dirty="0" err="1"/>
              <a:t>пошук</a:t>
            </a:r>
            <a:r>
              <a:rPr lang="ru-RU" sz="3200" dirty="0"/>
              <a:t> не </a:t>
            </a:r>
            <a:r>
              <a:rPr lang="ru-RU" sz="3200" dirty="0" err="1"/>
              <a:t>передається</a:t>
            </a:r>
            <a:r>
              <a:rPr lang="ru-RU" sz="3200" dirty="0"/>
              <a:t> </a:t>
            </a:r>
            <a:r>
              <a:rPr lang="ru-RU" sz="3200" dirty="0" err="1"/>
              <a:t>третім</a:t>
            </a:r>
            <a:r>
              <a:rPr lang="ru-RU" sz="3200" dirty="0"/>
              <a:t> особам</a:t>
            </a:r>
            <a:endParaRPr lang="en-US" sz="3200" dirty="0">
              <a:solidFill>
                <a:srgbClr val="171A59"/>
              </a:solidFill>
              <a:latin typeface="Arimo"/>
            </a:endParaRPr>
          </a:p>
        </p:txBody>
      </p:sp>
      <p:sp>
        <p:nvSpPr>
          <p:cNvPr id="45" name="TextBox 13">
            <a:extLst>
              <a:ext uri="{FF2B5EF4-FFF2-40B4-BE49-F238E27FC236}">
                <a16:creationId xmlns:a16="http://schemas.microsoft.com/office/drawing/2014/main" id="{2022DBBF-479A-C526-412A-F0F1D7951E00}"/>
              </a:ext>
            </a:extLst>
          </p:cNvPr>
          <p:cNvSpPr txBox="1"/>
          <p:nvPr/>
        </p:nvSpPr>
        <p:spPr>
          <a:xfrm>
            <a:off x="9156921" y="9073606"/>
            <a:ext cx="3637560" cy="1231106"/>
          </a:xfrm>
          <a:prstGeom prst="rect">
            <a:avLst/>
          </a:prstGeom>
        </p:spPr>
        <p:txBody>
          <a:bodyPr lIns="0" tIns="0" rIns="0" bIns="0" rtlCol="0" anchor="t">
            <a:spAutoFit/>
          </a:bodyPr>
          <a:lstStyle/>
          <a:p>
            <a:pPr marL="0" lvl="0" indent="0" algn="l">
              <a:lnSpc>
                <a:spcPts val="3193"/>
              </a:lnSpc>
              <a:spcBef>
                <a:spcPct val="0"/>
              </a:spcBef>
            </a:pPr>
            <a:r>
              <a:rPr lang="ru-RU" sz="3200" dirty="0" err="1"/>
              <a:t>Голосовий</a:t>
            </a:r>
            <a:r>
              <a:rPr lang="ru-RU" sz="3200" dirty="0"/>
              <a:t> </a:t>
            </a:r>
            <a:r>
              <a:rPr lang="ru-RU" sz="3200" dirty="0" err="1"/>
              <a:t>пошук</a:t>
            </a:r>
            <a:r>
              <a:rPr lang="ru-RU" sz="3200" dirty="0"/>
              <a:t> не </a:t>
            </a:r>
            <a:r>
              <a:rPr lang="ru-RU" sz="3200" dirty="0" err="1"/>
              <a:t>передається</a:t>
            </a:r>
            <a:r>
              <a:rPr lang="ru-RU" sz="3200" dirty="0"/>
              <a:t> </a:t>
            </a:r>
            <a:r>
              <a:rPr lang="ru-RU" sz="3200" dirty="0" err="1"/>
              <a:t>третім</a:t>
            </a:r>
            <a:r>
              <a:rPr lang="ru-RU" sz="3200" dirty="0"/>
              <a:t> особам</a:t>
            </a:r>
            <a:endParaRPr lang="en-US" sz="3200" dirty="0">
              <a:solidFill>
                <a:srgbClr val="171A59"/>
              </a:solidFill>
              <a:latin typeface="Arimo"/>
            </a:endParaRPr>
          </a:p>
        </p:txBody>
      </p:sp>
      <p:sp>
        <p:nvSpPr>
          <p:cNvPr id="46" name="Freeform 20">
            <a:extLst>
              <a:ext uri="{FF2B5EF4-FFF2-40B4-BE49-F238E27FC236}">
                <a16:creationId xmlns:a16="http://schemas.microsoft.com/office/drawing/2014/main" id="{8B337317-D85D-A2C6-EEC1-564F2228A791}"/>
              </a:ext>
            </a:extLst>
          </p:cNvPr>
          <p:cNvSpPr/>
          <p:nvPr/>
        </p:nvSpPr>
        <p:spPr>
          <a:xfrm>
            <a:off x="1739650" y="9324574"/>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dirty="0"/>
          </a:p>
        </p:txBody>
      </p:sp>
      <p:sp>
        <p:nvSpPr>
          <p:cNvPr id="47" name="Freeform 18">
            <a:extLst>
              <a:ext uri="{FF2B5EF4-FFF2-40B4-BE49-F238E27FC236}">
                <a16:creationId xmlns:a16="http://schemas.microsoft.com/office/drawing/2014/main" id="{8AE13CA6-81D6-F144-5A60-F97993A23C26}"/>
              </a:ext>
            </a:extLst>
          </p:cNvPr>
          <p:cNvSpPr/>
          <p:nvPr/>
        </p:nvSpPr>
        <p:spPr>
          <a:xfrm>
            <a:off x="7823450" y="9247815"/>
            <a:ext cx="710029" cy="991157"/>
          </a:xfrm>
          <a:custGeom>
            <a:avLst/>
            <a:gdLst/>
            <a:ahLst/>
            <a:cxnLst/>
            <a:rect l="l" t="t" r="r" b="b"/>
            <a:pathLst>
              <a:path w="710029" h="991157">
                <a:moveTo>
                  <a:pt x="0" y="0"/>
                </a:moveTo>
                <a:lnTo>
                  <a:pt x="710029" y="0"/>
                </a:lnTo>
                <a:lnTo>
                  <a:pt x="710029" y="991157"/>
                </a:lnTo>
                <a:lnTo>
                  <a:pt x="0" y="991157"/>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GB"/>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EFAF1"/>
        </a:solidFill>
        <a:effectLst/>
      </p:bgPr>
    </p:bg>
    <p:spTree>
      <p:nvGrpSpPr>
        <p:cNvPr id="1" name=""/>
        <p:cNvGrpSpPr/>
        <p:nvPr/>
      </p:nvGrpSpPr>
      <p:grpSpPr>
        <a:xfrm>
          <a:off x="0" y="0"/>
          <a:ext cx="0" cy="0"/>
          <a:chOff x="0" y="0"/>
          <a:chExt cx="0" cy="0"/>
        </a:xfrm>
      </p:grpSpPr>
      <p:grpSp>
        <p:nvGrpSpPr>
          <p:cNvPr id="2" name="Group 2"/>
          <p:cNvGrpSpPr/>
          <p:nvPr/>
        </p:nvGrpSpPr>
        <p:grpSpPr>
          <a:xfrm>
            <a:off x="8165545" y="-3496869"/>
            <a:ext cx="11107008" cy="11624613"/>
            <a:chOff x="0" y="0"/>
            <a:chExt cx="920805" cy="963717"/>
          </a:xfrm>
        </p:grpSpPr>
        <p:sp>
          <p:nvSpPr>
            <p:cNvPr id="3" name="Freeform 3"/>
            <p:cNvSpPr/>
            <p:nvPr/>
          </p:nvSpPr>
          <p:spPr>
            <a:xfrm>
              <a:off x="0" y="0"/>
              <a:ext cx="920806" cy="963717"/>
            </a:xfrm>
            <a:custGeom>
              <a:avLst/>
              <a:gdLst/>
              <a:ahLst/>
              <a:cxnLst/>
              <a:rect l="l" t="t" r="r" b="b"/>
              <a:pathLst>
                <a:path w="920806" h="963717">
                  <a:moveTo>
                    <a:pt x="460403" y="0"/>
                  </a:moveTo>
                  <a:cubicBezTo>
                    <a:pt x="206129" y="0"/>
                    <a:pt x="0" y="215735"/>
                    <a:pt x="0" y="481858"/>
                  </a:cubicBezTo>
                  <a:cubicBezTo>
                    <a:pt x="0" y="747981"/>
                    <a:pt x="206129" y="963717"/>
                    <a:pt x="460403" y="963717"/>
                  </a:cubicBezTo>
                  <a:cubicBezTo>
                    <a:pt x="714676" y="963717"/>
                    <a:pt x="920806" y="747981"/>
                    <a:pt x="920806" y="481858"/>
                  </a:cubicBezTo>
                  <a:cubicBezTo>
                    <a:pt x="920806" y="215735"/>
                    <a:pt x="714676" y="0"/>
                    <a:pt x="460403" y="0"/>
                  </a:cubicBezTo>
                  <a:close/>
                </a:path>
              </a:pathLst>
            </a:custGeom>
            <a:solidFill>
              <a:srgbClr val="F9F3C4"/>
            </a:solidFill>
          </p:spPr>
          <p:txBody>
            <a:bodyPr/>
            <a:lstStyle/>
            <a:p>
              <a:endParaRPr lang="en-GB"/>
            </a:p>
          </p:txBody>
        </p:sp>
        <p:sp>
          <p:nvSpPr>
            <p:cNvPr id="4" name="TextBox 4"/>
            <p:cNvSpPr txBox="1"/>
            <p:nvPr/>
          </p:nvSpPr>
          <p:spPr>
            <a:xfrm>
              <a:off x="86326" y="71298"/>
              <a:ext cx="748154" cy="80207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734569" y="-1845388"/>
            <a:ext cx="3816312" cy="3690775"/>
            <a:chOff x="0" y="0"/>
            <a:chExt cx="840446" cy="812800"/>
          </a:xfrm>
        </p:grpSpPr>
        <p:sp>
          <p:nvSpPr>
            <p:cNvPr id="6" name="Freeform 6"/>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9F3C4"/>
            </a:solidFill>
          </p:spPr>
          <p:txBody>
            <a:bodyPr/>
            <a:lstStyle/>
            <a:p>
              <a:endParaRPr lang="en-GB"/>
            </a:p>
          </p:txBody>
        </p:sp>
        <p:sp>
          <p:nvSpPr>
            <p:cNvPr id="7" name="TextBox 7"/>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1028700" y="2807162"/>
            <a:ext cx="16193255" cy="11456728"/>
          </a:xfrm>
          <a:custGeom>
            <a:avLst/>
            <a:gdLst/>
            <a:ahLst/>
            <a:cxnLst/>
            <a:rect l="l" t="t" r="r" b="b"/>
            <a:pathLst>
              <a:path w="16193255" h="11456728">
                <a:moveTo>
                  <a:pt x="0" y="0"/>
                </a:moveTo>
                <a:lnTo>
                  <a:pt x="16193255" y="0"/>
                </a:lnTo>
                <a:lnTo>
                  <a:pt x="16193255" y="11456728"/>
                </a:lnTo>
                <a:lnTo>
                  <a:pt x="0" y="1145672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GB"/>
          </a:p>
        </p:txBody>
      </p:sp>
      <p:sp>
        <p:nvSpPr>
          <p:cNvPr id="9" name="Freeform 9"/>
          <p:cNvSpPr/>
          <p:nvPr/>
        </p:nvSpPr>
        <p:spPr>
          <a:xfrm>
            <a:off x="1726729" y="4752132"/>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a:p>
        </p:txBody>
      </p:sp>
      <p:sp>
        <p:nvSpPr>
          <p:cNvPr id="10" name="Freeform 10"/>
          <p:cNvSpPr/>
          <p:nvPr/>
        </p:nvSpPr>
        <p:spPr>
          <a:xfrm>
            <a:off x="7810530" y="4752132"/>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a:p>
        </p:txBody>
      </p:sp>
      <p:sp>
        <p:nvSpPr>
          <p:cNvPr id="11" name="Freeform 11"/>
          <p:cNvSpPr/>
          <p:nvPr/>
        </p:nvSpPr>
        <p:spPr>
          <a:xfrm>
            <a:off x="7810530" y="6212768"/>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a:p>
        </p:txBody>
      </p:sp>
      <p:sp>
        <p:nvSpPr>
          <p:cNvPr id="12" name="TextBox 12"/>
          <p:cNvSpPr txBox="1"/>
          <p:nvPr/>
        </p:nvSpPr>
        <p:spPr>
          <a:xfrm>
            <a:off x="9162673" y="1073152"/>
            <a:ext cx="8115300" cy="1242285"/>
          </a:xfrm>
          <a:prstGeom prst="rect">
            <a:avLst/>
          </a:prstGeom>
        </p:spPr>
        <p:txBody>
          <a:bodyPr lIns="0" tIns="0" rIns="0" bIns="0" rtlCol="0" anchor="t">
            <a:spAutoFit/>
          </a:bodyPr>
          <a:lstStyle/>
          <a:p>
            <a:pPr marL="0" lvl="0" indent="0">
              <a:lnSpc>
                <a:spcPts val="4783"/>
              </a:lnSpc>
              <a:spcBef>
                <a:spcPct val="0"/>
              </a:spcBef>
            </a:pPr>
            <a:r>
              <a:rPr lang="en-US" sz="4512">
                <a:solidFill>
                  <a:srgbClr val="171A59"/>
                </a:solidFill>
                <a:latin typeface="Arimo Bold"/>
              </a:rPr>
              <a:t>ПОРІВНЯННЯ З АНАЛОГОМ (BIXBY)</a:t>
            </a:r>
          </a:p>
        </p:txBody>
      </p:sp>
      <p:sp>
        <p:nvSpPr>
          <p:cNvPr id="13" name="TextBox 13"/>
          <p:cNvSpPr txBox="1"/>
          <p:nvPr/>
        </p:nvSpPr>
        <p:spPr>
          <a:xfrm>
            <a:off x="2927071" y="3542820"/>
            <a:ext cx="2136686" cy="42504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Bold"/>
              </a:rPr>
              <a:t>Vocalia</a:t>
            </a:r>
          </a:p>
        </p:txBody>
      </p:sp>
      <p:sp>
        <p:nvSpPr>
          <p:cNvPr id="14" name="TextBox 14"/>
          <p:cNvSpPr txBox="1"/>
          <p:nvPr/>
        </p:nvSpPr>
        <p:spPr>
          <a:xfrm>
            <a:off x="9162673" y="3542820"/>
            <a:ext cx="2136686" cy="410369"/>
          </a:xfrm>
          <a:prstGeom prst="rect">
            <a:avLst/>
          </a:prstGeom>
        </p:spPr>
        <p:txBody>
          <a:bodyPr lIns="0" tIns="0" rIns="0" bIns="0" rtlCol="0" anchor="t">
            <a:spAutoFit/>
          </a:bodyPr>
          <a:lstStyle/>
          <a:p>
            <a:pPr marL="0" lvl="0" indent="0" algn="l">
              <a:lnSpc>
                <a:spcPts val="3193"/>
              </a:lnSpc>
              <a:spcBef>
                <a:spcPct val="0"/>
              </a:spcBef>
            </a:pPr>
            <a:r>
              <a:rPr lang="en-US" sz="3012" dirty="0">
                <a:solidFill>
                  <a:srgbClr val="171A59"/>
                </a:solidFill>
                <a:latin typeface="Arimo Bold"/>
              </a:rPr>
              <a:t>Bixby</a:t>
            </a:r>
          </a:p>
        </p:txBody>
      </p:sp>
      <p:sp>
        <p:nvSpPr>
          <p:cNvPr id="15" name="TextBox 15"/>
          <p:cNvSpPr txBox="1"/>
          <p:nvPr/>
        </p:nvSpPr>
        <p:spPr>
          <a:xfrm>
            <a:off x="2942138" y="4718459"/>
            <a:ext cx="3637560" cy="82509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a:rPr>
              <a:t>Розпізнавання голосових команд</a:t>
            </a:r>
          </a:p>
        </p:txBody>
      </p:sp>
      <p:sp>
        <p:nvSpPr>
          <p:cNvPr id="16" name="TextBox 16"/>
          <p:cNvSpPr txBox="1"/>
          <p:nvPr/>
        </p:nvSpPr>
        <p:spPr>
          <a:xfrm>
            <a:off x="9144000" y="4745242"/>
            <a:ext cx="3637560" cy="82509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a:rPr>
              <a:t>Розпізнавання голосових команд</a:t>
            </a:r>
          </a:p>
        </p:txBody>
      </p:sp>
      <p:sp>
        <p:nvSpPr>
          <p:cNvPr id="17" name="TextBox 17"/>
          <p:cNvSpPr txBox="1"/>
          <p:nvPr/>
        </p:nvSpPr>
        <p:spPr>
          <a:xfrm>
            <a:off x="2927071" y="6179095"/>
            <a:ext cx="3637560" cy="122514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a:rPr>
              <a:t>Інтеграція з Samsung-продуктами</a:t>
            </a:r>
          </a:p>
        </p:txBody>
      </p:sp>
      <p:sp>
        <p:nvSpPr>
          <p:cNvPr id="18" name="TextBox 18"/>
          <p:cNvSpPr txBox="1"/>
          <p:nvPr/>
        </p:nvSpPr>
        <p:spPr>
          <a:xfrm>
            <a:off x="9162673" y="6179095"/>
            <a:ext cx="3637560" cy="122514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a:rPr>
              <a:t>Інтеграція з Samsung-продуктами</a:t>
            </a:r>
          </a:p>
        </p:txBody>
      </p:sp>
      <p:sp>
        <p:nvSpPr>
          <p:cNvPr id="19" name="Freeform 19"/>
          <p:cNvSpPr/>
          <p:nvPr/>
        </p:nvSpPr>
        <p:spPr>
          <a:xfrm>
            <a:off x="1726729" y="6081774"/>
            <a:ext cx="710029" cy="991157"/>
          </a:xfrm>
          <a:custGeom>
            <a:avLst/>
            <a:gdLst/>
            <a:ahLst/>
            <a:cxnLst/>
            <a:rect l="l" t="t" r="r" b="b"/>
            <a:pathLst>
              <a:path w="710029" h="991157">
                <a:moveTo>
                  <a:pt x="0" y="0"/>
                </a:moveTo>
                <a:lnTo>
                  <a:pt x="710029" y="0"/>
                </a:lnTo>
                <a:lnTo>
                  <a:pt x="710029" y="991157"/>
                </a:lnTo>
                <a:lnTo>
                  <a:pt x="0" y="99115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a:p>
        </p:txBody>
      </p:sp>
      <p:sp>
        <p:nvSpPr>
          <p:cNvPr id="20" name="TextBox 12">
            <a:extLst>
              <a:ext uri="{FF2B5EF4-FFF2-40B4-BE49-F238E27FC236}">
                <a16:creationId xmlns:a16="http://schemas.microsoft.com/office/drawing/2014/main" id="{C55C29C3-DB83-9489-253D-A5D860E111B5}"/>
              </a:ext>
            </a:extLst>
          </p:cNvPr>
          <p:cNvSpPr txBox="1"/>
          <p:nvPr/>
        </p:nvSpPr>
        <p:spPr>
          <a:xfrm>
            <a:off x="2942138" y="7729486"/>
            <a:ext cx="3637560" cy="820738"/>
          </a:xfrm>
          <a:prstGeom prst="rect">
            <a:avLst/>
          </a:prstGeom>
        </p:spPr>
        <p:txBody>
          <a:bodyPr lIns="0" tIns="0" rIns="0" bIns="0" rtlCol="0" anchor="t">
            <a:spAutoFit/>
          </a:bodyPr>
          <a:lstStyle/>
          <a:p>
            <a:pPr marL="0" lvl="0" indent="0" algn="l">
              <a:lnSpc>
                <a:spcPts val="3193"/>
              </a:lnSpc>
              <a:spcBef>
                <a:spcPct val="0"/>
              </a:spcBef>
            </a:pPr>
            <a:r>
              <a:rPr lang="uk-UA" sz="3012" dirty="0">
                <a:solidFill>
                  <a:srgbClr val="171A59"/>
                </a:solidFill>
                <a:latin typeface="Arimo"/>
              </a:rPr>
              <a:t>Відкритий вихідний код</a:t>
            </a:r>
            <a:endParaRPr lang="en-US" sz="3012" dirty="0">
              <a:solidFill>
                <a:srgbClr val="171A59"/>
              </a:solidFill>
              <a:latin typeface="Arimo"/>
            </a:endParaRPr>
          </a:p>
        </p:txBody>
      </p:sp>
      <p:sp>
        <p:nvSpPr>
          <p:cNvPr id="21" name="TextBox 13">
            <a:extLst>
              <a:ext uri="{FF2B5EF4-FFF2-40B4-BE49-F238E27FC236}">
                <a16:creationId xmlns:a16="http://schemas.microsoft.com/office/drawing/2014/main" id="{4F58A105-AA97-D061-F2B2-11561EB7D411}"/>
              </a:ext>
            </a:extLst>
          </p:cNvPr>
          <p:cNvSpPr txBox="1"/>
          <p:nvPr/>
        </p:nvSpPr>
        <p:spPr>
          <a:xfrm>
            <a:off x="9144000" y="7756269"/>
            <a:ext cx="3637560" cy="825091"/>
          </a:xfrm>
          <a:prstGeom prst="rect">
            <a:avLst/>
          </a:prstGeom>
        </p:spPr>
        <p:txBody>
          <a:bodyPr lIns="0" tIns="0" rIns="0" bIns="0" rtlCol="0" anchor="t">
            <a:spAutoFit/>
          </a:bodyPr>
          <a:lstStyle/>
          <a:p>
            <a:pPr marL="0" lvl="0" indent="0" algn="l">
              <a:lnSpc>
                <a:spcPts val="3193"/>
              </a:lnSpc>
              <a:spcBef>
                <a:spcPct val="0"/>
              </a:spcBef>
            </a:pPr>
            <a:r>
              <a:rPr lang="uk-UA" sz="3012" dirty="0">
                <a:solidFill>
                  <a:srgbClr val="171A59"/>
                </a:solidFill>
                <a:latin typeface="Arimo"/>
              </a:rPr>
              <a:t>Відкритий вихідний код</a:t>
            </a:r>
            <a:endParaRPr lang="en-US" sz="3012" dirty="0">
              <a:solidFill>
                <a:srgbClr val="171A59"/>
              </a:solidFill>
              <a:latin typeface="Arimo"/>
            </a:endParaRPr>
          </a:p>
        </p:txBody>
      </p:sp>
      <p:sp>
        <p:nvSpPr>
          <p:cNvPr id="22" name="Freeform 20">
            <a:extLst>
              <a:ext uri="{FF2B5EF4-FFF2-40B4-BE49-F238E27FC236}">
                <a16:creationId xmlns:a16="http://schemas.microsoft.com/office/drawing/2014/main" id="{1802A8A9-2757-68FB-AB6F-20B72F72C85F}"/>
              </a:ext>
            </a:extLst>
          </p:cNvPr>
          <p:cNvSpPr/>
          <p:nvPr/>
        </p:nvSpPr>
        <p:spPr>
          <a:xfrm>
            <a:off x="1726729" y="7763159"/>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dirty="0"/>
          </a:p>
        </p:txBody>
      </p:sp>
      <p:sp>
        <p:nvSpPr>
          <p:cNvPr id="23" name="Freeform 18">
            <a:extLst>
              <a:ext uri="{FF2B5EF4-FFF2-40B4-BE49-F238E27FC236}">
                <a16:creationId xmlns:a16="http://schemas.microsoft.com/office/drawing/2014/main" id="{C93DA569-74AC-60AB-8B6C-D78DE4F6FE97}"/>
              </a:ext>
            </a:extLst>
          </p:cNvPr>
          <p:cNvSpPr/>
          <p:nvPr/>
        </p:nvSpPr>
        <p:spPr>
          <a:xfrm>
            <a:off x="7810529" y="7686400"/>
            <a:ext cx="710029" cy="991157"/>
          </a:xfrm>
          <a:custGeom>
            <a:avLst/>
            <a:gdLst/>
            <a:ahLst/>
            <a:cxnLst/>
            <a:rect l="l" t="t" r="r" b="b"/>
            <a:pathLst>
              <a:path w="710029" h="991157">
                <a:moveTo>
                  <a:pt x="0" y="0"/>
                </a:moveTo>
                <a:lnTo>
                  <a:pt x="710029" y="0"/>
                </a:lnTo>
                <a:lnTo>
                  <a:pt x="710029" y="991157"/>
                </a:lnTo>
                <a:lnTo>
                  <a:pt x="0" y="99115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a:p>
        </p:txBody>
      </p:sp>
      <p:sp>
        <p:nvSpPr>
          <p:cNvPr id="24" name="TextBox 12">
            <a:extLst>
              <a:ext uri="{FF2B5EF4-FFF2-40B4-BE49-F238E27FC236}">
                <a16:creationId xmlns:a16="http://schemas.microsoft.com/office/drawing/2014/main" id="{3F7D6AB7-E843-065B-19B8-2849DE8AE7CA}"/>
              </a:ext>
            </a:extLst>
          </p:cNvPr>
          <p:cNvSpPr txBox="1"/>
          <p:nvPr/>
        </p:nvSpPr>
        <p:spPr>
          <a:xfrm>
            <a:off x="2942138" y="8924388"/>
            <a:ext cx="3637560" cy="1233671"/>
          </a:xfrm>
          <a:prstGeom prst="rect">
            <a:avLst/>
          </a:prstGeom>
        </p:spPr>
        <p:txBody>
          <a:bodyPr lIns="0" tIns="0" rIns="0" bIns="0" rtlCol="0" anchor="t">
            <a:spAutoFit/>
          </a:bodyPr>
          <a:lstStyle/>
          <a:p>
            <a:pPr marL="0" lvl="0" indent="0" algn="l">
              <a:lnSpc>
                <a:spcPts val="3193"/>
              </a:lnSpc>
              <a:spcBef>
                <a:spcPct val="0"/>
              </a:spcBef>
            </a:pPr>
            <a:r>
              <a:rPr lang="ru-RU" sz="3200" dirty="0" err="1"/>
              <a:t>Голосовий</a:t>
            </a:r>
            <a:r>
              <a:rPr lang="ru-RU" sz="3200" dirty="0"/>
              <a:t> </a:t>
            </a:r>
            <a:r>
              <a:rPr lang="ru-RU" sz="3200" dirty="0" err="1"/>
              <a:t>пошук</a:t>
            </a:r>
            <a:r>
              <a:rPr lang="ru-RU" sz="3200" dirty="0"/>
              <a:t> не </a:t>
            </a:r>
            <a:r>
              <a:rPr lang="ru-RU" sz="3200" dirty="0" err="1"/>
              <a:t>передається</a:t>
            </a:r>
            <a:r>
              <a:rPr lang="ru-RU" sz="3200" dirty="0"/>
              <a:t> </a:t>
            </a:r>
            <a:r>
              <a:rPr lang="ru-RU" sz="3200" dirty="0" err="1"/>
              <a:t>третім</a:t>
            </a:r>
            <a:r>
              <a:rPr lang="ru-RU" sz="3200" dirty="0"/>
              <a:t> особам</a:t>
            </a:r>
            <a:endParaRPr lang="en-US" sz="3012" dirty="0">
              <a:solidFill>
                <a:srgbClr val="171A59"/>
              </a:solidFill>
              <a:latin typeface="Arimo"/>
            </a:endParaRPr>
          </a:p>
        </p:txBody>
      </p:sp>
      <p:sp>
        <p:nvSpPr>
          <p:cNvPr id="25" name="TextBox 13">
            <a:extLst>
              <a:ext uri="{FF2B5EF4-FFF2-40B4-BE49-F238E27FC236}">
                <a16:creationId xmlns:a16="http://schemas.microsoft.com/office/drawing/2014/main" id="{0A407947-501E-B487-53AD-83723CFF3F19}"/>
              </a:ext>
            </a:extLst>
          </p:cNvPr>
          <p:cNvSpPr txBox="1"/>
          <p:nvPr/>
        </p:nvSpPr>
        <p:spPr>
          <a:xfrm>
            <a:off x="9144000" y="8951171"/>
            <a:ext cx="3637560" cy="1231106"/>
          </a:xfrm>
          <a:prstGeom prst="rect">
            <a:avLst/>
          </a:prstGeom>
        </p:spPr>
        <p:txBody>
          <a:bodyPr lIns="0" tIns="0" rIns="0" bIns="0" rtlCol="0" anchor="t">
            <a:spAutoFit/>
          </a:bodyPr>
          <a:lstStyle/>
          <a:p>
            <a:pPr marL="0" lvl="0" indent="0" algn="l">
              <a:lnSpc>
                <a:spcPts val="3193"/>
              </a:lnSpc>
              <a:spcBef>
                <a:spcPct val="0"/>
              </a:spcBef>
            </a:pPr>
            <a:r>
              <a:rPr lang="ru-RU" sz="3200" dirty="0" err="1"/>
              <a:t>Голосовий</a:t>
            </a:r>
            <a:r>
              <a:rPr lang="ru-RU" sz="3200" dirty="0"/>
              <a:t> </a:t>
            </a:r>
            <a:r>
              <a:rPr lang="ru-RU" sz="3200" dirty="0" err="1"/>
              <a:t>пошук</a:t>
            </a:r>
            <a:r>
              <a:rPr lang="ru-RU" sz="3200" dirty="0"/>
              <a:t> не </a:t>
            </a:r>
            <a:r>
              <a:rPr lang="ru-RU" sz="3200" dirty="0" err="1"/>
              <a:t>передається</a:t>
            </a:r>
            <a:r>
              <a:rPr lang="ru-RU" sz="3200" dirty="0"/>
              <a:t> </a:t>
            </a:r>
            <a:r>
              <a:rPr lang="ru-RU" sz="3200" dirty="0" err="1"/>
              <a:t>третім</a:t>
            </a:r>
            <a:r>
              <a:rPr lang="ru-RU" sz="3200" dirty="0"/>
              <a:t> особам</a:t>
            </a:r>
            <a:endParaRPr lang="en-US" sz="3200" dirty="0">
              <a:solidFill>
                <a:srgbClr val="171A59"/>
              </a:solidFill>
              <a:latin typeface="Arimo"/>
            </a:endParaRPr>
          </a:p>
        </p:txBody>
      </p:sp>
      <p:sp>
        <p:nvSpPr>
          <p:cNvPr id="26" name="Freeform 20">
            <a:extLst>
              <a:ext uri="{FF2B5EF4-FFF2-40B4-BE49-F238E27FC236}">
                <a16:creationId xmlns:a16="http://schemas.microsoft.com/office/drawing/2014/main" id="{465AF1A9-E0AB-4D8E-F8A2-F4F873898F60}"/>
              </a:ext>
            </a:extLst>
          </p:cNvPr>
          <p:cNvSpPr/>
          <p:nvPr/>
        </p:nvSpPr>
        <p:spPr>
          <a:xfrm>
            <a:off x="1726729" y="8958061"/>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dirty="0"/>
          </a:p>
        </p:txBody>
      </p:sp>
      <p:sp>
        <p:nvSpPr>
          <p:cNvPr id="27" name="Freeform 18">
            <a:extLst>
              <a:ext uri="{FF2B5EF4-FFF2-40B4-BE49-F238E27FC236}">
                <a16:creationId xmlns:a16="http://schemas.microsoft.com/office/drawing/2014/main" id="{66D233B5-3638-64DB-01BE-06351EC7924E}"/>
              </a:ext>
            </a:extLst>
          </p:cNvPr>
          <p:cNvSpPr/>
          <p:nvPr/>
        </p:nvSpPr>
        <p:spPr>
          <a:xfrm>
            <a:off x="7810529" y="8881302"/>
            <a:ext cx="710029" cy="991157"/>
          </a:xfrm>
          <a:custGeom>
            <a:avLst/>
            <a:gdLst/>
            <a:ahLst/>
            <a:cxnLst/>
            <a:rect l="l" t="t" r="r" b="b"/>
            <a:pathLst>
              <a:path w="710029" h="991157">
                <a:moveTo>
                  <a:pt x="0" y="0"/>
                </a:moveTo>
                <a:lnTo>
                  <a:pt x="710029" y="0"/>
                </a:lnTo>
                <a:lnTo>
                  <a:pt x="710029" y="991157"/>
                </a:lnTo>
                <a:lnTo>
                  <a:pt x="0" y="99115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EFAF1"/>
        </a:solidFill>
        <a:effectLst/>
      </p:bgPr>
    </p:bg>
    <p:spTree>
      <p:nvGrpSpPr>
        <p:cNvPr id="1" name=""/>
        <p:cNvGrpSpPr/>
        <p:nvPr/>
      </p:nvGrpSpPr>
      <p:grpSpPr>
        <a:xfrm>
          <a:off x="0" y="0"/>
          <a:ext cx="0" cy="0"/>
          <a:chOff x="0" y="0"/>
          <a:chExt cx="0" cy="0"/>
        </a:xfrm>
      </p:grpSpPr>
      <p:grpSp>
        <p:nvGrpSpPr>
          <p:cNvPr id="2" name="Group 2"/>
          <p:cNvGrpSpPr/>
          <p:nvPr/>
        </p:nvGrpSpPr>
        <p:grpSpPr>
          <a:xfrm>
            <a:off x="-1302812" y="-2333247"/>
            <a:ext cx="8489901" cy="8210628"/>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5874598" y="-1918708"/>
            <a:ext cx="3816312" cy="3690775"/>
            <a:chOff x="0" y="0"/>
            <a:chExt cx="840446" cy="812800"/>
          </a:xfrm>
        </p:grpSpPr>
        <p:sp>
          <p:nvSpPr>
            <p:cNvPr id="6" name="Freeform 6"/>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7" name="TextBox 7"/>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sp>
        <p:nvSpPr>
          <p:cNvPr id="9" name="TextBox 9"/>
          <p:cNvSpPr txBox="1"/>
          <p:nvPr/>
        </p:nvSpPr>
        <p:spPr>
          <a:xfrm>
            <a:off x="636629" y="1104900"/>
            <a:ext cx="5933428" cy="2462213"/>
          </a:xfrm>
          <a:prstGeom prst="rect">
            <a:avLst/>
          </a:prstGeom>
        </p:spPr>
        <p:txBody>
          <a:bodyPr lIns="0" tIns="0" rIns="0" bIns="0" rtlCol="0" anchor="t">
            <a:spAutoFit/>
          </a:bodyPr>
          <a:lstStyle/>
          <a:p>
            <a:pPr marL="0" lvl="0" indent="0">
              <a:lnSpc>
                <a:spcPts val="4783"/>
              </a:lnSpc>
              <a:spcBef>
                <a:spcPct val="0"/>
              </a:spcBef>
            </a:pPr>
            <a:r>
              <a:rPr lang="uk-UA" sz="4512" dirty="0">
                <a:solidFill>
                  <a:srgbClr val="171A59"/>
                </a:solidFill>
                <a:latin typeface="Arimo Bold"/>
              </a:rPr>
              <a:t>ЗАГАЛЬНА АРХІТЕКТУРА ПРОГРАМНОГО ЗАБЕЗПЕЧЕННЯ</a:t>
            </a:r>
          </a:p>
        </p:txBody>
      </p:sp>
      <p:pic>
        <p:nvPicPr>
          <p:cNvPr id="11" name="Picture 10" descr="A black and white text&#10;&#10;Description automatically generated with medium confidence">
            <a:extLst>
              <a:ext uri="{FF2B5EF4-FFF2-40B4-BE49-F238E27FC236}">
                <a16:creationId xmlns:a16="http://schemas.microsoft.com/office/drawing/2014/main" id="{F89D47DF-4579-D30F-9C8B-1AAED0C88F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375"/>
            <a:ext cx="11430000" cy="10284625"/>
          </a:xfrm>
          <a:prstGeom prst="rect">
            <a:avLst/>
          </a:prstGeom>
        </p:spPr>
      </p:pic>
    </p:spTree>
    <p:extLst>
      <p:ext uri="{BB962C8B-B14F-4D97-AF65-F5344CB8AC3E}">
        <p14:creationId xmlns:p14="http://schemas.microsoft.com/office/powerpoint/2010/main" val="1837496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EFAF1"/>
        </a:solidFill>
        <a:effectLst/>
      </p:bgPr>
    </p:bg>
    <p:spTree>
      <p:nvGrpSpPr>
        <p:cNvPr id="1" name=""/>
        <p:cNvGrpSpPr/>
        <p:nvPr/>
      </p:nvGrpSpPr>
      <p:grpSpPr>
        <a:xfrm>
          <a:off x="0" y="0"/>
          <a:ext cx="0" cy="0"/>
          <a:chOff x="0" y="0"/>
          <a:chExt cx="0" cy="0"/>
        </a:xfrm>
      </p:grpSpPr>
      <p:sp>
        <p:nvSpPr>
          <p:cNvPr id="2" name="Freeform 2"/>
          <p:cNvSpPr/>
          <p:nvPr/>
        </p:nvSpPr>
        <p:spPr>
          <a:xfrm>
            <a:off x="181111" y="7804209"/>
            <a:ext cx="1295073" cy="3609960"/>
          </a:xfrm>
          <a:custGeom>
            <a:avLst/>
            <a:gdLst/>
            <a:ahLst/>
            <a:cxnLst/>
            <a:rect l="l" t="t" r="r" b="b"/>
            <a:pathLst>
              <a:path w="1295073" h="3609960">
                <a:moveTo>
                  <a:pt x="0" y="0"/>
                </a:moveTo>
                <a:lnTo>
                  <a:pt x="1295074" y="0"/>
                </a:lnTo>
                <a:lnTo>
                  <a:pt x="1295074" y="3609960"/>
                </a:lnTo>
                <a:lnTo>
                  <a:pt x="0" y="36099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3" name="Group 3"/>
          <p:cNvGrpSpPr/>
          <p:nvPr/>
        </p:nvGrpSpPr>
        <p:grpSpPr>
          <a:xfrm>
            <a:off x="2033769" y="254750"/>
            <a:ext cx="15970044" cy="3555123"/>
            <a:chOff x="0" y="0"/>
            <a:chExt cx="4206102" cy="936329"/>
          </a:xfrm>
        </p:grpSpPr>
        <p:sp>
          <p:nvSpPr>
            <p:cNvPr id="4" name="Freeform 4"/>
            <p:cNvSpPr/>
            <p:nvPr/>
          </p:nvSpPr>
          <p:spPr>
            <a:xfrm>
              <a:off x="0" y="0"/>
              <a:ext cx="4206102" cy="936329"/>
            </a:xfrm>
            <a:custGeom>
              <a:avLst/>
              <a:gdLst/>
              <a:ahLst/>
              <a:cxnLst/>
              <a:rect l="l" t="t" r="r" b="b"/>
              <a:pathLst>
                <a:path w="4206102" h="936329">
                  <a:moveTo>
                    <a:pt x="24724" y="0"/>
                  </a:moveTo>
                  <a:lnTo>
                    <a:pt x="4181378" y="0"/>
                  </a:lnTo>
                  <a:cubicBezTo>
                    <a:pt x="4195033" y="0"/>
                    <a:pt x="4206102" y="11069"/>
                    <a:pt x="4206102" y="24724"/>
                  </a:cubicBezTo>
                  <a:lnTo>
                    <a:pt x="4206102" y="911605"/>
                  </a:lnTo>
                  <a:cubicBezTo>
                    <a:pt x="4206102" y="925260"/>
                    <a:pt x="4195033" y="936329"/>
                    <a:pt x="4181378" y="936329"/>
                  </a:cubicBezTo>
                  <a:lnTo>
                    <a:pt x="24724" y="936329"/>
                  </a:lnTo>
                  <a:cubicBezTo>
                    <a:pt x="11069" y="936329"/>
                    <a:pt x="0" y="925260"/>
                    <a:pt x="0" y="911605"/>
                  </a:cubicBezTo>
                  <a:lnTo>
                    <a:pt x="0" y="24724"/>
                  </a:lnTo>
                  <a:cubicBezTo>
                    <a:pt x="0" y="11069"/>
                    <a:pt x="11069" y="0"/>
                    <a:pt x="24724" y="0"/>
                  </a:cubicBezTo>
                  <a:close/>
                </a:path>
              </a:pathLst>
            </a:custGeom>
            <a:solidFill>
              <a:srgbClr val="CADFDF"/>
            </a:solidFill>
          </p:spPr>
          <p:txBody>
            <a:bodyPr/>
            <a:lstStyle/>
            <a:p>
              <a:endParaRPr lang="en-GB"/>
            </a:p>
          </p:txBody>
        </p:sp>
        <p:sp>
          <p:nvSpPr>
            <p:cNvPr id="5" name="TextBox 5"/>
            <p:cNvSpPr txBox="1"/>
            <p:nvPr/>
          </p:nvSpPr>
          <p:spPr>
            <a:xfrm>
              <a:off x="0" y="-19050"/>
              <a:ext cx="4206102" cy="955379"/>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2033769" y="4060142"/>
            <a:ext cx="13050122" cy="1808830"/>
            <a:chOff x="0" y="0"/>
            <a:chExt cx="3437069" cy="476400"/>
          </a:xfrm>
        </p:grpSpPr>
        <p:sp>
          <p:nvSpPr>
            <p:cNvPr id="7" name="Freeform 7"/>
            <p:cNvSpPr/>
            <p:nvPr/>
          </p:nvSpPr>
          <p:spPr>
            <a:xfrm>
              <a:off x="0" y="0"/>
              <a:ext cx="3437069" cy="476400"/>
            </a:xfrm>
            <a:custGeom>
              <a:avLst/>
              <a:gdLst/>
              <a:ahLst/>
              <a:cxnLst/>
              <a:rect l="l" t="t" r="r" b="b"/>
              <a:pathLst>
                <a:path w="3437069" h="476400">
                  <a:moveTo>
                    <a:pt x="30255" y="0"/>
                  </a:moveTo>
                  <a:lnTo>
                    <a:pt x="3406814" y="0"/>
                  </a:lnTo>
                  <a:cubicBezTo>
                    <a:pt x="3414838" y="0"/>
                    <a:pt x="3422534" y="3188"/>
                    <a:pt x="3428208" y="8862"/>
                  </a:cubicBezTo>
                  <a:cubicBezTo>
                    <a:pt x="3433881" y="14536"/>
                    <a:pt x="3437069" y="22231"/>
                    <a:pt x="3437069" y="30255"/>
                  </a:cubicBezTo>
                  <a:lnTo>
                    <a:pt x="3437069" y="446144"/>
                  </a:lnTo>
                  <a:cubicBezTo>
                    <a:pt x="3437069" y="462854"/>
                    <a:pt x="3423524" y="476400"/>
                    <a:pt x="3406814" y="476400"/>
                  </a:cubicBezTo>
                  <a:lnTo>
                    <a:pt x="30255" y="476400"/>
                  </a:lnTo>
                  <a:cubicBezTo>
                    <a:pt x="13546" y="476400"/>
                    <a:pt x="0" y="462854"/>
                    <a:pt x="0" y="446144"/>
                  </a:cubicBezTo>
                  <a:lnTo>
                    <a:pt x="0" y="30255"/>
                  </a:lnTo>
                  <a:cubicBezTo>
                    <a:pt x="0" y="13546"/>
                    <a:pt x="13546" y="0"/>
                    <a:pt x="30255" y="0"/>
                  </a:cubicBezTo>
                  <a:close/>
                </a:path>
              </a:pathLst>
            </a:custGeom>
            <a:solidFill>
              <a:srgbClr val="CADFDF"/>
            </a:solidFill>
          </p:spPr>
          <p:txBody>
            <a:bodyPr/>
            <a:lstStyle/>
            <a:p>
              <a:endParaRPr lang="en-GB"/>
            </a:p>
          </p:txBody>
        </p:sp>
        <p:sp>
          <p:nvSpPr>
            <p:cNvPr id="8" name="TextBox 8"/>
            <p:cNvSpPr txBox="1"/>
            <p:nvPr/>
          </p:nvSpPr>
          <p:spPr>
            <a:xfrm>
              <a:off x="0" y="-19050"/>
              <a:ext cx="3437069" cy="495450"/>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2033769" y="6116622"/>
            <a:ext cx="10390068" cy="1808830"/>
            <a:chOff x="0" y="0"/>
            <a:chExt cx="2736479" cy="476400"/>
          </a:xfrm>
        </p:grpSpPr>
        <p:sp>
          <p:nvSpPr>
            <p:cNvPr id="10" name="Freeform 10"/>
            <p:cNvSpPr/>
            <p:nvPr/>
          </p:nvSpPr>
          <p:spPr>
            <a:xfrm>
              <a:off x="0" y="0"/>
              <a:ext cx="2736479" cy="476400"/>
            </a:xfrm>
            <a:custGeom>
              <a:avLst/>
              <a:gdLst/>
              <a:ahLst/>
              <a:cxnLst/>
              <a:rect l="l" t="t" r="r" b="b"/>
              <a:pathLst>
                <a:path w="2736479" h="476400">
                  <a:moveTo>
                    <a:pt x="38001" y="0"/>
                  </a:moveTo>
                  <a:lnTo>
                    <a:pt x="2698477" y="0"/>
                  </a:lnTo>
                  <a:cubicBezTo>
                    <a:pt x="2708556" y="0"/>
                    <a:pt x="2718222" y="4004"/>
                    <a:pt x="2725349" y="11130"/>
                  </a:cubicBezTo>
                  <a:cubicBezTo>
                    <a:pt x="2732475" y="18257"/>
                    <a:pt x="2736479" y="27923"/>
                    <a:pt x="2736479" y="38001"/>
                  </a:cubicBezTo>
                  <a:lnTo>
                    <a:pt x="2736479" y="438398"/>
                  </a:lnTo>
                  <a:cubicBezTo>
                    <a:pt x="2736479" y="459386"/>
                    <a:pt x="2719465" y="476400"/>
                    <a:pt x="2698477" y="476400"/>
                  </a:cubicBezTo>
                  <a:lnTo>
                    <a:pt x="38001" y="476400"/>
                  </a:lnTo>
                  <a:cubicBezTo>
                    <a:pt x="27923" y="476400"/>
                    <a:pt x="18257" y="472396"/>
                    <a:pt x="11130" y="465269"/>
                  </a:cubicBezTo>
                  <a:cubicBezTo>
                    <a:pt x="4004" y="458143"/>
                    <a:pt x="0" y="448477"/>
                    <a:pt x="0" y="438398"/>
                  </a:cubicBezTo>
                  <a:lnTo>
                    <a:pt x="0" y="38001"/>
                  </a:lnTo>
                  <a:cubicBezTo>
                    <a:pt x="0" y="27923"/>
                    <a:pt x="4004" y="18257"/>
                    <a:pt x="11130" y="11130"/>
                  </a:cubicBezTo>
                  <a:cubicBezTo>
                    <a:pt x="18257" y="4004"/>
                    <a:pt x="27923" y="0"/>
                    <a:pt x="38001" y="0"/>
                  </a:cubicBezTo>
                  <a:close/>
                </a:path>
              </a:pathLst>
            </a:custGeom>
            <a:solidFill>
              <a:srgbClr val="CADFDF"/>
            </a:solidFill>
          </p:spPr>
          <p:txBody>
            <a:bodyPr/>
            <a:lstStyle/>
            <a:p>
              <a:endParaRPr lang="en-GB"/>
            </a:p>
          </p:txBody>
        </p:sp>
        <p:sp>
          <p:nvSpPr>
            <p:cNvPr id="11" name="TextBox 11"/>
            <p:cNvSpPr txBox="1"/>
            <p:nvPr/>
          </p:nvSpPr>
          <p:spPr>
            <a:xfrm>
              <a:off x="0" y="-19050"/>
              <a:ext cx="2736479" cy="495450"/>
            </a:xfrm>
            <a:prstGeom prst="rect">
              <a:avLst/>
            </a:prstGeom>
          </p:spPr>
          <p:txBody>
            <a:bodyPr lIns="50800" tIns="50800" rIns="50800" bIns="50800" rtlCol="0" anchor="ctr"/>
            <a:lstStyle/>
            <a:p>
              <a:pPr algn="ctr">
                <a:lnSpc>
                  <a:spcPts val="2859"/>
                </a:lnSpc>
              </a:pPr>
              <a:endParaRPr/>
            </a:p>
          </p:txBody>
        </p:sp>
      </p:grpSp>
      <p:grpSp>
        <p:nvGrpSpPr>
          <p:cNvPr id="12" name="Group 12"/>
          <p:cNvGrpSpPr/>
          <p:nvPr/>
        </p:nvGrpSpPr>
        <p:grpSpPr>
          <a:xfrm>
            <a:off x="2033769" y="8173101"/>
            <a:ext cx="7110231" cy="1808830"/>
            <a:chOff x="0" y="0"/>
            <a:chExt cx="1872653" cy="476400"/>
          </a:xfrm>
        </p:grpSpPr>
        <p:sp>
          <p:nvSpPr>
            <p:cNvPr id="13" name="Freeform 13"/>
            <p:cNvSpPr/>
            <p:nvPr/>
          </p:nvSpPr>
          <p:spPr>
            <a:xfrm>
              <a:off x="0" y="0"/>
              <a:ext cx="1872653" cy="476400"/>
            </a:xfrm>
            <a:custGeom>
              <a:avLst/>
              <a:gdLst/>
              <a:ahLst/>
              <a:cxnLst/>
              <a:rect l="l" t="t" r="r" b="b"/>
              <a:pathLst>
                <a:path w="1872653" h="476400">
                  <a:moveTo>
                    <a:pt x="55531" y="0"/>
                  </a:moveTo>
                  <a:lnTo>
                    <a:pt x="1817122" y="0"/>
                  </a:lnTo>
                  <a:cubicBezTo>
                    <a:pt x="1831850" y="0"/>
                    <a:pt x="1845975" y="5851"/>
                    <a:pt x="1856389" y="16265"/>
                  </a:cubicBezTo>
                  <a:cubicBezTo>
                    <a:pt x="1866803" y="26679"/>
                    <a:pt x="1872653" y="40803"/>
                    <a:pt x="1872653" y="55531"/>
                  </a:cubicBezTo>
                  <a:lnTo>
                    <a:pt x="1872653" y="420869"/>
                  </a:lnTo>
                  <a:cubicBezTo>
                    <a:pt x="1872653" y="451538"/>
                    <a:pt x="1847791" y="476400"/>
                    <a:pt x="1817122" y="476400"/>
                  </a:cubicBezTo>
                  <a:lnTo>
                    <a:pt x="55531" y="476400"/>
                  </a:lnTo>
                  <a:cubicBezTo>
                    <a:pt x="40803" y="476400"/>
                    <a:pt x="26679" y="470549"/>
                    <a:pt x="16265" y="460135"/>
                  </a:cubicBezTo>
                  <a:cubicBezTo>
                    <a:pt x="5851" y="449721"/>
                    <a:pt x="0" y="435596"/>
                    <a:pt x="0" y="420869"/>
                  </a:cubicBezTo>
                  <a:lnTo>
                    <a:pt x="0" y="55531"/>
                  </a:lnTo>
                  <a:cubicBezTo>
                    <a:pt x="0" y="40803"/>
                    <a:pt x="5851" y="26679"/>
                    <a:pt x="16265" y="16265"/>
                  </a:cubicBezTo>
                  <a:cubicBezTo>
                    <a:pt x="26679" y="5851"/>
                    <a:pt x="40803" y="0"/>
                    <a:pt x="55531" y="0"/>
                  </a:cubicBezTo>
                  <a:close/>
                </a:path>
              </a:pathLst>
            </a:custGeom>
            <a:solidFill>
              <a:srgbClr val="CADFDF"/>
            </a:solidFill>
          </p:spPr>
          <p:txBody>
            <a:bodyPr/>
            <a:lstStyle/>
            <a:p>
              <a:endParaRPr lang="en-GB"/>
            </a:p>
          </p:txBody>
        </p:sp>
        <p:sp>
          <p:nvSpPr>
            <p:cNvPr id="14" name="TextBox 14"/>
            <p:cNvSpPr txBox="1"/>
            <p:nvPr/>
          </p:nvSpPr>
          <p:spPr>
            <a:xfrm>
              <a:off x="0" y="-19050"/>
              <a:ext cx="1872653" cy="495450"/>
            </a:xfrm>
            <a:prstGeom prst="rect">
              <a:avLst/>
            </a:prstGeom>
          </p:spPr>
          <p:txBody>
            <a:bodyPr lIns="50800" tIns="50800" rIns="50800" bIns="50800" rtlCol="0" anchor="ctr"/>
            <a:lstStyle/>
            <a:p>
              <a:pPr algn="ctr">
                <a:lnSpc>
                  <a:spcPts val="2859"/>
                </a:lnSpc>
              </a:pPr>
              <a:endParaRPr/>
            </a:p>
          </p:txBody>
        </p:sp>
      </p:grpSp>
      <p:grpSp>
        <p:nvGrpSpPr>
          <p:cNvPr id="15" name="Group 15"/>
          <p:cNvGrpSpPr/>
          <p:nvPr/>
        </p:nvGrpSpPr>
        <p:grpSpPr>
          <a:xfrm>
            <a:off x="2283664" y="1738780"/>
            <a:ext cx="2417841" cy="1110991"/>
            <a:chOff x="0" y="0"/>
            <a:chExt cx="636798" cy="292607"/>
          </a:xfrm>
        </p:grpSpPr>
        <p:sp>
          <p:nvSpPr>
            <p:cNvPr id="16" name="Freeform 16"/>
            <p:cNvSpPr/>
            <p:nvPr/>
          </p:nvSpPr>
          <p:spPr>
            <a:xfrm>
              <a:off x="0" y="0"/>
              <a:ext cx="636798" cy="292607"/>
            </a:xfrm>
            <a:custGeom>
              <a:avLst/>
              <a:gdLst/>
              <a:ahLst/>
              <a:cxnLst/>
              <a:rect l="l" t="t" r="r" b="b"/>
              <a:pathLst>
                <a:path w="636798" h="292607">
                  <a:moveTo>
                    <a:pt x="146303" y="0"/>
                  </a:moveTo>
                  <a:lnTo>
                    <a:pt x="490494" y="0"/>
                  </a:lnTo>
                  <a:cubicBezTo>
                    <a:pt x="571295" y="0"/>
                    <a:pt x="636798" y="65502"/>
                    <a:pt x="636798" y="146303"/>
                  </a:cubicBezTo>
                  <a:lnTo>
                    <a:pt x="636798" y="146303"/>
                  </a:lnTo>
                  <a:cubicBezTo>
                    <a:pt x="636798" y="227104"/>
                    <a:pt x="571295" y="292607"/>
                    <a:pt x="490494" y="292607"/>
                  </a:cubicBezTo>
                  <a:lnTo>
                    <a:pt x="146303" y="292607"/>
                  </a:lnTo>
                  <a:cubicBezTo>
                    <a:pt x="65502" y="292607"/>
                    <a:pt x="0" y="227104"/>
                    <a:pt x="0" y="146303"/>
                  </a:cubicBezTo>
                  <a:lnTo>
                    <a:pt x="0" y="146303"/>
                  </a:lnTo>
                  <a:cubicBezTo>
                    <a:pt x="0" y="65502"/>
                    <a:pt x="65502" y="0"/>
                    <a:pt x="146303" y="0"/>
                  </a:cubicBezTo>
                  <a:close/>
                </a:path>
              </a:pathLst>
            </a:custGeom>
            <a:solidFill>
              <a:srgbClr val="EBA545"/>
            </a:solidFill>
          </p:spPr>
          <p:txBody>
            <a:bodyPr/>
            <a:lstStyle/>
            <a:p>
              <a:endParaRPr lang="en-GB"/>
            </a:p>
          </p:txBody>
        </p:sp>
        <p:sp>
          <p:nvSpPr>
            <p:cNvPr id="17" name="TextBox 17"/>
            <p:cNvSpPr txBox="1"/>
            <p:nvPr/>
          </p:nvSpPr>
          <p:spPr>
            <a:xfrm>
              <a:off x="0" y="-19050"/>
              <a:ext cx="636798" cy="311657"/>
            </a:xfrm>
            <a:prstGeom prst="rect">
              <a:avLst/>
            </a:prstGeom>
          </p:spPr>
          <p:txBody>
            <a:bodyPr lIns="50800" tIns="50800" rIns="50800" bIns="50800" rtlCol="0" anchor="ctr"/>
            <a:lstStyle/>
            <a:p>
              <a:pPr algn="ctr">
                <a:lnSpc>
                  <a:spcPts val="2859"/>
                </a:lnSpc>
              </a:pPr>
              <a:r>
                <a:rPr lang="en-US" sz="2199">
                  <a:solidFill>
                    <a:srgbClr val="000000"/>
                  </a:solidFill>
                  <a:latin typeface="Montserrat Light"/>
                </a:rPr>
                <a:t>Ознайомитися з осн. панелью</a:t>
              </a:r>
            </a:p>
          </p:txBody>
        </p:sp>
      </p:grpSp>
      <p:sp>
        <p:nvSpPr>
          <p:cNvPr id="18" name="TextBox 18"/>
          <p:cNvSpPr txBox="1"/>
          <p:nvPr/>
        </p:nvSpPr>
        <p:spPr>
          <a:xfrm>
            <a:off x="2283664" y="603659"/>
            <a:ext cx="3606292" cy="42504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Bold"/>
              </a:rPr>
              <a:t>Основна панель</a:t>
            </a:r>
          </a:p>
        </p:txBody>
      </p:sp>
      <p:grpSp>
        <p:nvGrpSpPr>
          <p:cNvPr id="19" name="Group 19"/>
          <p:cNvGrpSpPr/>
          <p:nvPr/>
        </p:nvGrpSpPr>
        <p:grpSpPr>
          <a:xfrm>
            <a:off x="6151228" y="501823"/>
            <a:ext cx="2809007" cy="1240003"/>
            <a:chOff x="0" y="0"/>
            <a:chExt cx="739821" cy="326585"/>
          </a:xfrm>
        </p:grpSpPr>
        <p:sp>
          <p:nvSpPr>
            <p:cNvPr id="20" name="Freeform 20"/>
            <p:cNvSpPr/>
            <p:nvPr/>
          </p:nvSpPr>
          <p:spPr>
            <a:xfrm>
              <a:off x="0" y="0"/>
              <a:ext cx="739821" cy="326585"/>
            </a:xfrm>
            <a:custGeom>
              <a:avLst/>
              <a:gdLst/>
              <a:ahLst/>
              <a:cxnLst/>
              <a:rect l="l" t="t" r="r" b="b"/>
              <a:pathLst>
                <a:path w="739821" h="326585">
                  <a:moveTo>
                    <a:pt x="140561" y="0"/>
                  </a:moveTo>
                  <a:lnTo>
                    <a:pt x="599259" y="0"/>
                  </a:lnTo>
                  <a:cubicBezTo>
                    <a:pt x="636539" y="0"/>
                    <a:pt x="672291" y="14809"/>
                    <a:pt x="698651" y="41169"/>
                  </a:cubicBezTo>
                  <a:cubicBezTo>
                    <a:pt x="725012" y="67530"/>
                    <a:pt x="739821" y="103282"/>
                    <a:pt x="739821" y="140561"/>
                  </a:cubicBezTo>
                  <a:lnTo>
                    <a:pt x="739821" y="186024"/>
                  </a:lnTo>
                  <a:cubicBezTo>
                    <a:pt x="739821" y="223303"/>
                    <a:pt x="725012" y="259055"/>
                    <a:pt x="698651" y="285416"/>
                  </a:cubicBezTo>
                  <a:cubicBezTo>
                    <a:pt x="672291" y="311776"/>
                    <a:pt x="636539" y="326585"/>
                    <a:pt x="599259" y="326585"/>
                  </a:cubicBezTo>
                  <a:lnTo>
                    <a:pt x="140561" y="326585"/>
                  </a:lnTo>
                  <a:cubicBezTo>
                    <a:pt x="103282" y="326585"/>
                    <a:pt x="67530" y="311776"/>
                    <a:pt x="41169" y="285416"/>
                  </a:cubicBezTo>
                  <a:cubicBezTo>
                    <a:pt x="14809" y="259055"/>
                    <a:pt x="0" y="223303"/>
                    <a:pt x="0" y="186024"/>
                  </a:cubicBezTo>
                  <a:lnTo>
                    <a:pt x="0" y="140561"/>
                  </a:lnTo>
                  <a:cubicBezTo>
                    <a:pt x="0" y="103282"/>
                    <a:pt x="14809" y="67530"/>
                    <a:pt x="41169" y="41169"/>
                  </a:cubicBezTo>
                  <a:cubicBezTo>
                    <a:pt x="67530" y="14809"/>
                    <a:pt x="103282" y="0"/>
                    <a:pt x="140561" y="0"/>
                  </a:cubicBezTo>
                  <a:close/>
                </a:path>
              </a:pathLst>
            </a:custGeom>
            <a:solidFill>
              <a:srgbClr val="EBA545"/>
            </a:solidFill>
          </p:spPr>
          <p:txBody>
            <a:bodyPr/>
            <a:lstStyle/>
            <a:p>
              <a:endParaRPr lang="en-GB"/>
            </a:p>
          </p:txBody>
        </p:sp>
        <p:sp>
          <p:nvSpPr>
            <p:cNvPr id="21" name="TextBox 21"/>
            <p:cNvSpPr txBox="1"/>
            <p:nvPr/>
          </p:nvSpPr>
          <p:spPr>
            <a:xfrm>
              <a:off x="0" y="-19050"/>
              <a:ext cx="739821" cy="345635"/>
            </a:xfrm>
            <a:prstGeom prst="rect">
              <a:avLst/>
            </a:prstGeom>
          </p:spPr>
          <p:txBody>
            <a:bodyPr lIns="50800" tIns="50800" rIns="50800" bIns="50800" rtlCol="0" anchor="ctr"/>
            <a:lstStyle/>
            <a:p>
              <a:pPr algn="ctr">
                <a:lnSpc>
                  <a:spcPts val="2859"/>
                </a:lnSpc>
              </a:pPr>
              <a:r>
                <a:rPr lang="en-US" sz="2199">
                  <a:solidFill>
                    <a:srgbClr val="000000"/>
                  </a:solidFill>
                  <a:latin typeface="Montserrat Light"/>
                </a:rPr>
                <a:t>Вести потрібну інформацію ручним способом</a:t>
              </a:r>
            </a:p>
          </p:txBody>
        </p:sp>
      </p:grpSp>
      <p:grpSp>
        <p:nvGrpSpPr>
          <p:cNvPr id="22" name="Group 22"/>
          <p:cNvGrpSpPr/>
          <p:nvPr/>
        </p:nvGrpSpPr>
        <p:grpSpPr>
          <a:xfrm>
            <a:off x="10988106" y="526059"/>
            <a:ext cx="2417841" cy="1110991"/>
            <a:chOff x="0" y="0"/>
            <a:chExt cx="636798" cy="292607"/>
          </a:xfrm>
        </p:grpSpPr>
        <p:sp>
          <p:nvSpPr>
            <p:cNvPr id="23" name="Freeform 23"/>
            <p:cNvSpPr/>
            <p:nvPr/>
          </p:nvSpPr>
          <p:spPr>
            <a:xfrm>
              <a:off x="0" y="0"/>
              <a:ext cx="636798" cy="292607"/>
            </a:xfrm>
            <a:custGeom>
              <a:avLst/>
              <a:gdLst/>
              <a:ahLst/>
              <a:cxnLst/>
              <a:rect l="l" t="t" r="r" b="b"/>
              <a:pathLst>
                <a:path w="636798" h="292607">
                  <a:moveTo>
                    <a:pt x="146303" y="0"/>
                  </a:moveTo>
                  <a:lnTo>
                    <a:pt x="490494" y="0"/>
                  </a:lnTo>
                  <a:cubicBezTo>
                    <a:pt x="571295" y="0"/>
                    <a:pt x="636798" y="65502"/>
                    <a:pt x="636798" y="146303"/>
                  </a:cubicBezTo>
                  <a:lnTo>
                    <a:pt x="636798" y="146303"/>
                  </a:lnTo>
                  <a:cubicBezTo>
                    <a:pt x="636798" y="227104"/>
                    <a:pt x="571295" y="292607"/>
                    <a:pt x="490494" y="292607"/>
                  </a:cubicBezTo>
                  <a:lnTo>
                    <a:pt x="146303" y="292607"/>
                  </a:lnTo>
                  <a:cubicBezTo>
                    <a:pt x="65502" y="292607"/>
                    <a:pt x="0" y="227104"/>
                    <a:pt x="0" y="146303"/>
                  </a:cubicBezTo>
                  <a:lnTo>
                    <a:pt x="0" y="146303"/>
                  </a:lnTo>
                  <a:cubicBezTo>
                    <a:pt x="0" y="65502"/>
                    <a:pt x="65502" y="0"/>
                    <a:pt x="146303" y="0"/>
                  </a:cubicBezTo>
                  <a:close/>
                </a:path>
              </a:pathLst>
            </a:custGeom>
            <a:solidFill>
              <a:srgbClr val="EBA545"/>
            </a:solidFill>
          </p:spPr>
          <p:txBody>
            <a:bodyPr/>
            <a:lstStyle/>
            <a:p>
              <a:endParaRPr lang="en-GB"/>
            </a:p>
          </p:txBody>
        </p:sp>
        <p:sp>
          <p:nvSpPr>
            <p:cNvPr id="24" name="TextBox 24"/>
            <p:cNvSpPr txBox="1"/>
            <p:nvPr/>
          </p:nvSpPr>
          <p:spPr>
            <a:xfrm>
              <a:off x="0" y="-19050"/>
              <a:ext cx="636798" cy="311657"/>
            </a:xfrm>
            <a:prstGeom prst="rect">
              <a:avLst/>
            </a:prstGeom>
          </p:spPr>
          <p:txBody>
            <a:bodyPr lIns="50800" tIns="50800" rIns="50800" bIns="50800" rtlCol="0" anchor="ctr"/>
            <a:lstStyle/>
            <a:p>
              <a:pPr algn="ctr">
                <a:lnSpc>
                  <a:spcPts val="2859"/>
                </a:lnSpc>
              </a:pPr>
              <a:r>
                <a:rPr lang="en-US" sz="2199">
                  <a:solidFill>
                    <a:srgbClr val="000000"/>
                  </a:solidFill>
                  <a:latin typeface="Montserrat Light"/>
                </a:rPr>
                <a:t>Натиснути клавішу ENTER </a:t>
              </a:r>
            </a:p>
          </p:txBody>
        </p:sp>
      </p:grpSp>
      <p:grpSp>
        <p:nvGrpSpPr>
          <p:cNvPr id="25" name="Group 25"/>
          <p:cNvGrpSpPr/>
          <p:nvPr/>
        </p:nvGrpSpPr>
        <p:grpSpPr>
          <a:xfrm>
            <a:off x="14841459" y="1357387"/>
            <a:ext cx="2417841" cy="1240003"/>
            <a:chOff x="0" y="0"/>
            <a:chExt cx="636798" cy="326585"/>
          </a:xfrm>
        </p:grpSpPr>
        <p:sp>
          <p:nvSpPr>
            <p:cNvPr id="26" name="Freeform 26"/>
            <p:cNvSpPr/>
            <p:nvPr/>
          </p:nvSpPr>
          <p:spPr>
            <a:xfrm>
              <a:off x="0" y="0"/>
              <a:ext cx="636798" cy="326585"/>
            </a:xfrm>
            <a:custGeom>
              <a:avLst/>
              <a:gdLst/>
              <a:ahLst/>
              <a:cxnLst/>
              <a:rect l="l" t="t" r="r" b="b"/>
              <a:pathLst>
                <a:path w="636798" h="326585">
                  <a:moveTo>
                    <a:pt x="163293" y="0"/>
                  </a:moveTo>
                  <a:lnTo>
                    <a:pt x="473505" y="0"/>
                  </a:lnTo>
                  <a:cubicBezTo>
                    <a:pt x="516813" y="0"/>
                    <a:pt x="558347" y="17204"/>
                    <a:pt x="588970" y="47827"/>
                  </a:cubicBezTo>
                  <a:cubicBezTo>
                    <a:pt x="619594" y="78451"/>
                    <a:pt x="636798" y="119985"/>
                    <a:pt x="636798" y="163293"/>
                  </a:cubicBezTo>
                  <a:lnTo>
                    <a:pt x="636798" y="163293"/>
                  </a:lnTo>
                  <a:cubicBezTo>
                    <a:pt x="636798" y="206600"/>
                    <a:pt x="619594" y="248134"/>
                    <a:pt x="588970" y="278758"/>
                  </a:cubicBezTo>
                  <a:cubicBezTo>
                    <a:pt x="558347" y="309381"/>
                    <a:pt x="516813" y="326585"/>
                    <a:pt x="473505" y="326585"/>
                  </a:cubicBezTo>
                  <a:lnTo>
                    <a:pt x="163293" y="326585"/>
                  </a:lnTo>
                  <a:cubicBezTo>
                    <a:pt x="119985" y="326585"/>
                    <a:pt x="78451" y="309381"/>
                    <a:pt x="47827" y="278758"/>
                  </a:cubicBezTo>
                  <a:cubicBezTo>
                    <a:pt x="17204" y="248134"/>
                    <a:pt x="0" y="206600"/>
                    <a:pt x="0" y="163293"/>
                  </a:cubicBezTo>
                  <a:lnTo>
                    <a:pt x="0" y="163293"/>
                  </a:lnTo>
                  <a:cubicBezTo>
                    <a:pt x="0" y="119985"/>
                    <a:pt x="17204" y="78451"/>
                    <a:pt x="47827" y="47827"/>
                  </a:cubicBezTo>
                  <a:cubicBezTo>
                    <a:pt x="78451" y="17204"/>
                    <a:pt x="119985" y="0"/>
                    <a:pt x="163293" y="0"/>
                  </a:cubicBezTo>
                  <a:close/>
                </a:path>
              </a:pathLst>
            </a:custGeom>
            <a:solidFill>
              <a:srgbClr val="EBA545"/>
            </a:solidFill>
          </p:spPr>
          <p:txBody>
            <a:bodyPr/>
            <a:lstStyle/>
            <a:p>
              <a:endParaRPr lang="en-GB"/>
            </a:p>
          </p:txBody>
        </p:sp>
        <p:sp>
          <p:nvSpPr>
            <p:cNvPr id="27" name="TextBox 27"/>
            <p:cNvSpPr txBox="1"/>
            <p:nvPr/>
          </p:nvSpPr>
          <p:spPr>
            <a:xfrm>
              <a:off x="0" y="-19050"/>
              <a:ext cx="636798" cy="345635"/>
            </a:xfrm>
            <a:prstGeom prst="rect">
              <a:avLst/>
            </a:prstGeom>
          </p:spPr>
          <p:txBody>
            <a:bodyPr lIns="50800" tIns="50800" rIns="50800" bIns="50800" rtlCol="0" anchor="ctr"/>
            <a:lstStyle/>
            <a:p>
              <a:pPr algn="ctr">
                <a:lnSpc>
                  <a:spcPts val="2859"/>
                </a:lnSpc>
              </a:pPr>
              <a:r>
                <a:rPr lang="en-US" sz="2199">
                  <a:solidFill>
                    <a:srgbClr val="000000"/>
                  </a:solidFill>
                  <a:latin typeface="Montserrat Light"/>
                </a:rPr>
                <a:t>Дочекатись відповіді помічника</a:t>
              </a:r>
            </a:p>
          </p:txBody>
        </p:sp>
      </p:grpSp>
      <p:grpSp>
        <p:nvGrpSpPr>
          <p:cNvPr id="28" name="Group 28"/>
          <p:cNvGrpSpPr/>
          <p:nvPr/>
        </p:nvGrpSpPr>
        <p:grpSpPr>
          <a:xfrm>
            <a:off x="11207953" y="2539756"/>
            <a:ext cx="3043206" cy="1110991"/>
            <a:chOff x="0" y="0"/>
            <a:chExt cx="801503" cy="292607"/>
          </a:xfrm>
        </p:grpSpPr>
        <p:sp>
          <p:nvSpPr>
            <p:cNvPr id="29" name="Freeform 29"/>
            <p:cNvSpPr/>
            <p:nvPr/>
          </p:nvSpPr>
          <p:spPr>
            <a:xfrm>
              <a:off x="0" y="0"/>
              <a:ext cx="801503" cy="292607"/>
            </a:xfrm>
            <a:custGeom>
              <a:avLst/>
              <a:gdLst/>
              <a:ahLst/>
              <a:cxnLst/>
              <a:rect l="l" t="t" r="r" b="b"/>
              <a:pathLst>
                <a:path w="801503" h="292607">
                  <a:moveTo>
                    <a:pt x="129744" y="0"/>
                  </a:moveTo>
                  <a:lnTo>
                    <a:pt x="671759" y="0"/>
                  </a:lnTo>
                  <a:cubicBezTo>
                    <a:pt x="743414" y="0"/>
                    <a:pt x="801503" y="58088"/>
                    <a:pt x="801503" y="129744"/>
                  </a:cubicBezTo>
                  <a:lnTo>
                    <a:pt x="801503" y="162863"/>
                  </a:lnTo>
                  <a:cubicBezTo>
                    <a:pt x="801503" y="234518"/>
                    <a:pt x="743414" y="292607"/>
                    <a:pt x="671759" y="292607"/>
                  </a:cubicBezTo>
                  <a:lnTo>
                    <a:pt x="129744" y="292607"/>
                  </a:lnTo>
                  <a:cubicBezTo>
                    <a:pt x="58088" y="292607"/>
                    <a:pt x="0" y="234518"/>
                    <a:pt x="0" y="162863"/>
                  </a:cubicBezTo>
                  <a:lnTo>
                    <a:pt x="0" y="129744"/>
                  </a:lnTo>
                  <a:cubicBezTo>
                    <a:pt x="0" y="58088"/>
                    <a:pt x="58088" y="0"/>
                    <a:pt x="129744" y="0"/>
                  </a:cubicBezTo>
                  <a:close/>
                </a:path>
              </a:pathLst>
            </a:custGeom>
            <a:solidFill>
              <a:srgbClr val="EBA545"/>
            </a:solidFill>
          </p:spPr>
          <p:txBody>
            <a:bodyPr/>
            <a:lstStyle/>
            <a:p>
              <a:endParaRPr lang="en-GB"/>
            </a:p>
          </p:txBody>
        </p:sp>
        <p:sp>
          <p:nvSpPr>
            <p:cNvPr id="30" name="TextBox 30"/>
            <p:cNvSpPr txBox="1"/>
            <p:nvPr/>
          </p:nvSpPr>
          <p:spPr>
            <a:xfrm>
              <a:off x="0" y="-19050"/>
              <a:ext cx="801503" cy="311657"/>
            </a:xfrm>
            <a:prstGeom prst="rect">
              <a:avLst/>
            </a:prstGeom>
          </p:spPr>
          <p:txBody>
            <a:bodyPr lIns="50800" tIns="50800" rIns="50800" bIns="50800" rtlCol="0" anchor="ctr"/>
            <a:lstStyle/>
            <a:p>
              <a:pPr algn="ctr">
                <a:lnSpc>
                  <a:spcPts val="2859"/>
                </a:lnSpc>
              </a:pPr>
              <a:r>
                <a:rPr lang="en-US" sz="2199">
                  <a:solidFill>
                    <a:srgbClr val="000000"/>
                  </a:solidFill>
                  <a:latin typeface="Montserrat Light"/>
                </a:rPr>
                <a:t>Знайти інформацію голосовим пошуком</a:t>
              </a:r>
            </a:p>
          </p:txBody>
        </p:sp>
      </p:grpSp>
      <p:grpSp>
        <p:nvGrpSpPr>
          <p:cNvPr id="31" name="Group 31"/>
          <p:cNvGrpSpPr/>
          <p:nvPr/>
        </p:nvGrpSpPr>
        <p:grpSpPr>
          <a:xfrm>
            <a:off x="7360148" y="2294275"/>
            <a:ext cx="2417841" cy="1110991"/>
            <a:chOff x="0" y="0"/>
            <a:chExt cx="636798" cy="292607"/>
          </a:xfrm>
        </p:grpSpPr>
        <p:sp>
          <p:nvSpPr>
            <p:cNvPr id="32" name="Freeform 32"/>
            <p:cNvSpPr/>
            <p:nvPr/>
          </p:nvSpPr>
          <p:spPr>
            <a:xfrm>
              <a:off x="0" y="0"/>
              <a:ext cx="636798" cy="292607"/>
            </a:xfrm>
            <a:custGeom>
              <a:avLst/>
              <a:gdLst/>
              <a:ahLst/>
              <a:cxnLst/>
              <a:rect l="l" t="t" r="r" b="b"/>
              <a:pathLst>
                <a:path w="636798" h="292607">
                  <a:moveTo>
                    <a:pt x="146303" y="0"/>
                  </a:moveTo>
                  <a:lnTo>
                    <a:pt x="490494" y="0"/>
                  </a:lnTo>
                  <a:cubicBezTo>
                    <a:pt x="571295" y="0"/>
                    <a:pt x="636798" y="65502"/>
                    <a:pt x="636798" y="146303"/>
                  </a:cubicBezTo>
                  <a:lnTo>
                    <a:pt x="636798" y="146303"/>
                  </a:lnTo>
                  <a:cubicBezTo>
                    <a:pt x="636798" y="227104"/>
                    <a:pt x="571295" y="292607"/>
                    <a:pt x="490494" y="292607"/>
                  </a:cubicBezTo>
                  <a:lnTo>
                    <a:pt x="146303" y="292607"/>
                  </a:lnTo>
                  <a:cubicBezTo>
                    <a:pt x="65502" y="292607"/>
                    <a:pt x="0" y="227104"/>
                    <a:pt x="0" y="146303"/>
                  </a:cubicBezTo>
                  <a:lnTo>
                    <a:pt x="0" y="146303"/>
                  </a:lnTo>
                  <a:cubicBezTo>
                    <a:pt x="0" y="65502"/>
                    <a:pt x="65502" y="0"/>
                    <a:pt x="146303" y="0"/>
                  </a:cubicBezTo>
                  <a:close/>
                </a:path>
              </a:pathLst>
            </a:custGeom>
            <a:solidFill>
              <a:srgbClr val="EBA545"/>
            </a:solidFill>
          </p:spPr>
          <p:txBody>
            <a:bodyPr/>
            <a:lstStyle/>
            <a:p>
              <a:endParaRPr lang="en-GB"/>
            </a:p>
          </p:txBody>
        </p:sp>
        <p:sp>
          <p:nvSpPr>
            <p:cNvPr id="33" name="TextBox 33"/>
            <p:cNvSpPr txBox="1"/>
            <p:nvPr/>
          </p:nvSpPr>
          <p:spPr>
            <a:xfrm>
              <a:off x="0" y="-19050"/>
              <a:ext cx="636798" cy="311657"/>
            </a:xfrm>
            <a:prstGeom prst="rect">
              <a:avLst/>
            </a:prstGeom>
          </p:spPr>
          <p:txBody>
            <a:bodyPr lIns="50800" tIns="50800" rIns="50800" bIns="50800" rtlCol="0" anchor="ctr"/>
            <a:lstStyle/>
            <a:p>
              <a:pPr algn="ctr">
                <a:lnSpc>
                  <a:spcPts val="2859"/>
                </a:lnSpc>
              </a:pPr>
              <a:r>
                <a:rPr lang="en-US" sz="2199" dirty="0" err="1">
                  <a:solidFill>
                    <a:srgbClr val="000000"/>
                  </a:solidFill>
                  <a:latin typeface="Montserrat Light"/>
                </a:rPr>
                <a:t>Знайти</a:t>
              </a:r>
              <a:r>
                <a:rPr lang="en-US" sz="2199" dirty="0">
                  <a:solidFill>
                    <a:srgbClr val="000000"/>
                  </a:solidFill>
                  <a:latin typeface="Montserrat Light"/>
                </a:rPr>
                <a:t> </a:t>
              </a:r>
              <a:r>
                <a:rPr lang="en-US" sz="2199" dirty="0" err="1">
                  <a:solidFill>
                    <a:srgbClr val="000000"/>
                  </a:solidFill>
                  <a:latin typeface="Montserrat Light"/>
                </a:rPr>
                <a:t>потрібну</a:t>
              </a:r>
              <a:r>
                <a:rPr lang="en-US" sz="2199" dirty="0">
                  <a:solidFill>
                    <a:srgbClr val="000000"/>
                  </a:solidFill>
                  <a:latin typeface="Montserrat Light"/>
                </a:rPr>
                <a:t> </a:t>
              </a:r>
              <a:r>
                <a:rPr lang="en-US" sz="2199" dirty="0" err="1">
                  <a:solidFill>
                    <a:srgbClr val="000000"/>
                  </a:solidFill>
                  <a:latin typeface="Montserrat Light"/>
                </a:rPr>
                <a:t>інформацію</a:t>
              </a:r>
              <a:endParaRPr lang="en-US" sz="2199" dirty="0">
                <a:solidFill>
                  <a:srgbClr val="000000"/>
                </a:solidFill>
                <a:latin typeface="Montserrat Light"/>
              </a:endParaRPr>
            </a:p>
          </p:txBody>
        </p:sp>
      </p:grpSp>
      <p:sp>
        <p:nvSpPr>
          <p:cNvPr id="34" name="TextBox 34"/>
          <p:cNvSpPr txBox="1"/>
          <p:nvPr/>
        </p:nvSpPr>
        <p:spPr>
          <a:xfrm>
            <a:off x="2283664" y="4284963"/>
            <a:ext cx="3606292" cy="42504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Bold"/>
              </a:rPr>
              <a:t>Панель інструкцій</a:t>
            </a:r>
          </a:p>
        </p:txBody>
      </p:sp>
      <p:grpSp>
        <p:nvGrpSpPr>
          <p:cNvPr id="35" name="Group 35"/>
          <p:cNvGrpSpPr/>
          <p:nvPr/>
        </p:nvGrpSpPr>
        <p:grpSpPr>
          <a:xfrm>
            <a:off x="6151228" y="4483196"/>
            <a:ext cx="8452608" cy="1110991"/>
            <a:chOff x="0" y="0"/>
            <a:chExt cx="2226201" cy="292607"/>
          </a:xfrm>
        </p:grpSpPr>
        <p:sp>
          <p:nvSpPr>
            <p:cNvPr id="36" name="Freeform 36"/>
            <p:cNvSpPr/>
            <p:nvPr/>
          </p:nvSpPr>
          <p:spPr>
            <a:xfrm>
              <a:off x="0" y="0"/>
              <a:ext cx="2226201" cy="292607"/>
            </a:xfrm>
            <a:custGeom>
              <a:avLst/>
              <a:gdLst/>
              <a:ahLst/>
              <a:cxnLst/>
              <a:rect l="l" t="t" r="r" b="b"/>
              <a:pathLst>
                <a:path w="2226201" h="292607">
                  <a:moveTo>
                    <a:pt x="46712" y="0"/>
                  </a:moveTo>
                  <a:lnTo>
                    <a:pt x="2179489" y="0"/>
                  </a:lnTo>
                  <a:cubicBezTo>
                    <a:pt x="2191878" y="0"/>
                    <a:pt x="2203759" y="4921"/>
                    <a:pt x="2212520" y="13682"/>
                  </a:cubicBezTo>
                  <a:cubicBezTo>
                    <a:pt x="2221280" y="22442"/>
                    <a:pt x="2226201" y="34323"/>
                    <a:pt x="2226201" y="46712"/>
                  </a:cubicBezTo>
                  <a:lnTo>
                    <a:pt x="2226201" y="245895"/>
                  </a:lnTo>
                  <a:cubicBezTo>
                    <a:pt x="2226201" y="258284"/>
                    <a:pt x="2221280" y="270165"/>
                    <a:pt x="2212520" y="278925"/>
                  </a:cubicBezTo>
                  <a:cubicBezTo>
                    <a:pt x="2203759" y="287685"/>
                    <a:pt x="2191878" y="292607"/>
                    <a:pt x="2179489" y="292607"/>
                  </a:cubicBezTo>
                  <a:lnTo>
                    <a:pt x="46712" y="292607"/>
                  </a:lnTo>
                  <a:cubicBezTo>
                    <a:pt x="34323" y="292607"/>
                    <a:pt x="22442" y="287685"/>
                    <a:pt x="13682" y="278925"/>
                  </a:cubicBezTo>
                  <a:cubicBezTo>
                    <a:pt x="4921" y="270165"/>
                    <a:pt x="0" y="258284"/>
                    <a:pt x="0" y="245895"/>
                  </a:cubicBezTo>
                  <a:lnTo>
                    <a:pt x="0" y="46712"/>
                  </a:lnTo>
                  <a:cubicBezTo>
                    <a:pt x="0" y="34323"/>
                    <a:pt x="4921" y="22442"/>
                    <a:pt x="13682" y="13682"/>
                  </a:cubicBezTo>
                  <a:cubicBezTo>
                    <a:pt x="22442" y="4921"/>
                    <a:pt x="34323" y="0"/>
                    <a:pt x="46712" y="0"/>
                  </a:cubicBezTo>
                  <a:close/>
                </a:path>
              </a:pathLst>
            </a:custGeom>
            <a:solidFill>
              <a:srgbClr val="EBA545"/>
            </a:solidFill>
          </p:spPr>
          <p:txBody>
            <a:bodyPr/>
            <a:lstStyle/>
            <a:p>
              <a:endParaRPr lang="en-GB"/>
            </a:p>
          </p:txBody>
        </p:sp>
        <p:sp>
          <p:nvSpPr>
            <p:cNvPr id="37" name="TextBox 37"/>
            <p:cNvSpPr txBox="1"/>
            <p:nvPr/>
          </p:nvSpPr>
          <p:spPr>
            <a:xfrm>
              <a:off x="0" y="-19050"/>
              <a:ext cx="2226201" cy="311657"/>
            </a:xfrm>
            <a:prstGeom prst="rect">
              <a:avLst/>
            </a:prstGeom>
          </p:spPr>
          <p:txBody>
            <a:bodyPr lIns="50800" tIns="50800" rIns="50800" bIns="50800" rtlCol="0" anchor="ctr"/>
            <a:lstStyle/>
            <a:p>
              <a:pPr algn="ctr">
                <a:lnSpc>
                  <a:spcPts val="2859"/>
                </a:lnSpc>
              </a:pPr>
              <a:r>
                <a:rPr lang="en-US" sz="2199">
                  <a:solidFill>
                    <a:srgbClr val="000000"/>
                  </a:solidFill>
                  <a:latin typeface="Montserrat Light"/>
                </a:rPr>
                <a:t>Ознайомитися з інструментами до використання додатку</a:t>
              </a:r>
            </a:p>
          </p:txBody>
        </p:sp>
      </p:grpSp>
      <p:sp>
        <p:nvSpPr>
          <p:cNvPr id="38" name="AutoShape 38"/>
          <p:cNvSpPr/>
          <p:nvPr/>
        </p:nvSpPr>
        <p:spPr>
          <a:xfrm flipV="1">
            <a:off x="8960235" y="1092044"/>
            <a:ext cx="2027871" cy="17594"/>
          </a:xfrm>
          <a:prstGeom prst="line">
            <a:avLst/>
          </a:prstGeom>
          <a:ln w="38100" cap="flat">
            <a:solidFill>
              <a:srgbClr val="2C2F6F"/>
            </a:solidFill>
            <a:prstDash val="sysDash"/>
            <a:headEnd type="none" w="sm" len="sm"/>
            <a:tailEnd type="arrow" w="med" len="sm"/>
          </a:ln>
        </p:spPr>
        <p:txBody>
          <a:bodyPr/>
          <a:lstStyle/>
          <a:p>
            <a:endParaRPr lang="en-GB"/>
          </a:p>
        </p:txBody>
      </p:sp>
      <p:sp>
        <p:nvSpPr>
          <p:cNvPr id="39" name="AutoShape 39"/>
          <p:cNvSpPr/>
          <p:nvPr/>
        </p:nvSpPr>
        <p:spPr>
          <a:xfrm>
            <a:off x="13362444" y="1352493"/>
            <a:ext cx="1500076" cy="348740"/>
          </a:xfrm>
          <a:prstGeom prst="line">
            <a:avLst/>
          </a:prstGeom>
          <a:ln w="38100" cap="flat">
            <a:solidFill>
              <a:srgbClr val="2C2F6F"/>
            </a:solidFill>
            <a:prstDash val="sysDash"/>
            <a:headEnd type="none" w="sm" len="sm"/>
            <a:tailEnd type="arrow" w="med" len="sm"/>
          </a:ln>
        </p:spPr>
        <p:txBody>
          <a:bodyPr/>
          <a:lstStyle/>
          <a:p>
            <a:endParaRPr lang="en-GB"/>
          </a:p>
        </p:txBody>
      </p:sp>
      <p:sp>
        <p:nvSpPr>
          <p:cNvPr id="40" name="AutoShape 40"/>
          <p:cNvSpPr/>
          <p:nvPr/>
        </p:nvSpPr>
        <p:spPr>
          <a:xfrm flipH="1" flipV="1">
            <a:off x="9777987" y="2921100"/>
            <a:ext cx="1430372" cy="84396"/>
          </a:xfrm>
          <a:prstGeom prst="line">
            <a:avLst/>
          </a:prstGeom>
          <a:ln w="38100" cap="flat">
            <a:solidFill>
              <a:srgbClr val="2C2F6F"/>
            </a:solidFill>
            <a:prstDash val="sysDash"/>
            <a:headEnd type="none" w="sm" len="sm"/>
            <a:tailEnd type="arrow" w="med" len="sm"/>
          </a:ln>
        </p:spPr>
        <p:txBody>
          <a:bodyPr/>
          <a:lstStyle/>
          <a:p>
            <a:endParaRPr lang="en-GB"/>
          </a:p>
        </p:txBody>
      </p:sp>
      <p:sp>
        <p:nvSpPr>
          <p:cNvPr id="41" name="AutoShape 41"/>
          <p:cNvSpPr/>
          <p:nvPr/>
        </p:nvSpPr>
        <p:spPr>
          <a:xfrm flipV="1">
            <a:off x="1115734" y="2032312"/>
            <a:ext cx="918035" cy="5771897"/>
          </a:xfrm>
          <a:prstGeom prst="line">
            <a:avLst/>
          </a:prstGeom>
          <a:ln w="38100" cap="flat">
            <a:solidFill>
              <a:srgbClr val="2C2F6F"/>
            </a:solidFill>
            <a:prstDash val="solid"/>
            <a:headEnd type="none" w="sm" len="sm"/>
            <a:tailEnd type="arrow" w="med" len="sm"/>
          </a:ln>
        </p:spPr>
        <p:txBody>
          <a:bodyPr/>
          <a:lstStyle/>
          <a:p>
            <a:endParaRPr lang="en-GB"/>
          </a:p>
        </p:txBody>
      </p:sp>
      <p:sp>
        <p:nvSpPr>
          <p:cNvPr id="42" name="AutoShape 42"/>
          <p:cNvSpPr/>
          <p:nvPr/>
        </p:nvSpPr>
        <p:spPr>
          <a:xfrm flipV="1">
            <a:off x="1296978" y="4964556"/>
            <a:ext cx="736791" cy="2950715"/>
          </a:xfrm>
          <a:prstGeom prst="line">
            <a:avLst/>
          </a:prstGeom>
          <a:ln w="38100" cap="flat">
            <a:solidFill>
              <a:srgbClr val="2C2F6F"/>
            </a:solidFill>
            <a:prstDash val="solid"/>
            <a:headEnd type="none" w="sm" len="sm"/>
            <a:tailEnd type="arrow" w="med" len="sm"/>
          </a:ln>
        </p:spPr>
        <p:txBody>
          <a:bodyPr/>
          <a:lstStyle/>
          <a:p>
            <a:endParaRPr lang="en-GB"/>
          </a:p>
        </p:txBody>
      </p:sp>
      <p:sp>
        <p:nvSpPr>
          <p:cNvPr id="43" name="AutoShape 43"/>
          <p:cNvSpPr/>
          <p:nvPr/>
        </p:nvSpPr>
        <p:spPr>
          <a:xfrm flipV="1">
            <a:off x="1476185" y="7021036"/>
            <a:ext cx="557585" cy="1197484"/>
          </a:xfrm>
          <a:prstGeom prst="line">
            <a:avLst/>
          </a:prstGeom>
          <a:ln w="38100" cap="flat">
            <a:solidFill>
              <a:srgbClr val="2C2F6F"/>
            </a:solidFill>
            <a:prstDash val="solid"/>
            <a:headEnd type="none" w="sm" len="sm"/>
            <a:tailEnd type="arrow" w="med" len="sm"/>
          </a:ln>
        </p:spPr>
        <p:txBody>
          <a:bodyPr/>
          <a:lstStyle/>
          <a:p>
            <a:endParaRPr lang="en-GB"/>
          </a:p>
        </p:txBody>
      </p:sp>
      <p:sp>
        <p:nvSpPr>
          <p:cNvPr id="44" name="TextBox 44"/>
          <p:cNvSpPr txBox="1"/>
          <p:nvPr/>
        </p:nvSpPr>
        <p:spPr>
          <a:xfrm>
            <a:off x="2283664" y="6316647"/>
            <a:ext cx="3606292" cy="42504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Bold"/>
              </a:rPr>
              <a:t>Панель авторів</a:t>
            </a:r>
          </a:p>
        </p:txBody>
      </p:sp>
      <p:grpSp>
        <p:nvGrpSpPr>
          <p:cNvPr id="45" name="Group 45"/>
          <p:cNvGrpSpPr/>
          <p:nvPr/>
        </p:nvGrpSpPr>
        <p:grpSpPr>
          <a:xfrm>
            <a:off x="6221896" y="6421422"/>
            <a:ext cx="5609135" cy="1110991"/>
            <a:chOff x="0" y="0"/>
            <a:chExt cx="1477303" cy="292607"/>
          </a:xfrm>
        </p:grpSpPr>
        <p:sp>
          <p:nvSpPr>
            <p:cNvPr id="46" name="Freeform 46"/>
            <p:cNvSpPr/>
            <p:nvPr/>
          </p:nvSpPr>
          <p:spPr>
            <a:xfrm>
              <a:off x="0" y="0"/>
              <a:ext cx="1477303" cy="292607"/>
            </a:xfrm>
            <a:custGeom>
              <a:avLst/>
              <a:gdLst/>
              <a:ahLst/>
              <a:cxnLst/>
              <a:rect l="l" t="t" r="r" b="b"/>
              <a:pathLst>
                <a:path w="1477303" h="292607">
                  <a:moveTo>
                    <a:pt x="70392" y="0"/>
                  </a:moveTo>
                  <a:lnTo>
                    <a:pt x="1406911" y="0"/>
                  </a:lnTo>
                  <a:cubicBezTo>
                    <a:pt x="1445788" y="0"/>
                    <a:pt x="1477303" y="31516"/>
                    <a:pt x="1477303" y="70392"/>
                  </a:cubicBezTo>
                  <a:lnTo>
                    <a:pt x="1477303" y="222215"/>
                  </a:lnTo>
                  <a:cubicBezTo>
                    <a:pt x="1477303" y="261091"/>
                    <a:pt x="1445788" y="292607"/>
                    <a:pt x="1406911" y="292607"/>
                  </a:cubicBezTo>
                  <a:lnTo>
                    <a:pt x="70392" y="292607"/>
                  </a:lnTo>
                  <a:cubicBezTo>
                    <a:pt x="31516" y="292607"/>
                    <a:pt x="0" y="261091"/>
                    <a:pt x="0" y="222215"/>
                  </a:cubicBezTo>
                  <a:lnTo>
                    <a:pt x="0" y="70392"/>
                  </a:lnTo>
                  <a:cubicBezTo>
                    <a:pt x="0" y="31516"/>
                    <a:pt x="31516" y="0"/>
                    <a:pt x="70392" y="0"/>
                  </a:cubicBezTo>
                  <a:close/>
                </a:path>
              </a:pathLst>
            </a:custGeom>
            <a:solidFill>
              <a:srgbClr val="EBA545"/>
            </a:solidFill>
          </p:spPr>
          <p:txBody>
            <a:bodyPr/>
            <a:lstStyle/>
            <a:p>
              <a:endParaRPr lang="en-GB"/>
            </a:p>
          </p:txBody>
        </p:sp>
        <p:sp>
          <p:nvSpPr>
            <p:cNvPr id="47" name="TextBox 47"/>
            <p:cNvSpPr txBox="1"/>
            <p:nvPr/>
          </p:nvSpPr>
          <p:spPr>
            <a:xfrm>
              <a:off x="0" y="-19050"/>
              <a:ext cx="1477303" cy="311657"/>
            </a:xfrm>
            <a:prstGeom prst="rect">
              <a:avLst/>
            </a:prstGeom>
          </p:spPr>
          <p:txBody>
            <a:bodyPr lIns="50800" tIns="50800" rIns="50800" bIns="50800" rtlCol="0" anchor="ctr"/>
            <a:lstStyle/>
            <a:p>
              <a:pPr algn="ctr">
                <a:lnSpc>
                  <a:spcPts val="2859"/>
                </a:lnSpc>
              </a:pPr>
              <a:r>
                <a:rPr lang="en-US" sz="2199">
                  <a:solidFill>
                    <a:srgbClr val="000000"/>
                  </a:solidFill>
                  <a:latin typeface="Montserrat Light"/>
                </a:rPr>
                <a:t>Ознайомитися з авторами додатку</a:t>
              </a:r>
            </a:p>
          </p:txBody>
        </p:sp>
      </p:grpSp>
      <p:sp>
        <p:nvSpPr>
          <p:cNvPr id="48" name="TextBox 48"/>
          <p:cNvSpPr txBox="1"/>
          <p:nvPr/>
        </p:nvSpPr>
        <p:spPr>
          <a:xfrm>
            <a:off x="2283664" y="8354076"/>
            <a:ext cx="3606292" cy="612654"/>
          </a:xfrm>
          <a:prstGeom prst="rect">
            <a:avLst/>
          </a:prstGeom>
        </p:spPr>
        <p:txBody>
          <a:bodyPr lIns="0" tIns="0" rIns="0" bIns="0" rtlCol="0" anchor="t">
            <a:spAutoFit/>
          </a:bodyPr>
          <a:lstStyle/>
          <a:p>
            <a:pPr marL="0" lvl="0" indent="0" algn="l">
              <a:lnSpc>
                <a:spcPts val="2327"/>
              </a:lnSpc>
              <a:spcBef>
                <a:spcPct val="0"/>
              </a:spcBef>
            </a:pPr>
            <a:r>
              <a:rPr lang="en-US" sz="2195">
                <a:solidFill>
                  <a:srgbClr val="171A59"/>
                </a:solidFill>
                <a:latin typeface="Arimo Bold"/>
              </a:rPr>
              <a:t>Панель майбутнього використання</a:t>
            </a:r>
          </a:p>
        </p:txBody>
      </p:sp>
      <p:grpSp>
        <p:nvGrpSpPr>
          <p:cNvPr id="49" name="Group 49"/>
          <p:cNvGrpSpPr/>
          <p:nvPr/>
        </p:nvGrpSpPr>
        <p:grpSpPr>
          <a:xfrm>
            <a:off x="4697569" y="8702804"/>
            <a:ext cx="4262666" cy="1110991"/>
            <a:chOff x="0" y="0"/>
            <a:chExt cx="1122678" cy="292607"/>
          </a:xfrm>
        </p:grpSpPr>
        <p:sp>
          <p:nvSpPr>
            <p:cNvPr id="50" name="Freeform 50"/>
            <p:cNvSpPr/>
            <p:nvPr/>
          </p:nvSpPr>
          <p:spPr>
            <a:xfrm>
              <a:off x="0" y="0"/>
              <a:ext cx="1122678" cy="292607"/>
            </a:xfrm>
            <a:custGeom>
              <a:avLst/>
              <a:gdLst/>
              <a:ahLst/>
              <a:cxnLst/>
              <a:rect l="l" t="t" r="r" b="b"/>
              <a:pathLst>
                <a:path w="1122678" h="292607">
                  <a:moveTo>
                    <a:pt x="92627" y="0"/>
                  </a:moveTo>
                  <a:lnTo>
                    <a:pt x="1030050" y="0"/>
                  </a:lnTo>
                  <a:cubicBezTo>
                    <a:pt x="1081207" y="0"/>
                    <a:pt x="1122678" y="41471"/>
                    <a:pt x="1122678" y="92627"/>
                  </a:cubicBezTo>
                  <a:lnTo>
                    <a:pt x="1122678" y="199980"/>
                  </a:lnTo>
                  <a:cubicBezTo>
                    <a:pt x="1122678" y="251136"/>
                    <a:pt x="1081207" y="292607"/>
                    <a:pt x="1030050" y="292607"/>
                  </a:cubicBezTo>
                  <a:lnTo>
                    <a:pt x="92627" y="292607"/>
                  </a:lnTo>
                  <a:cubicBezTo>
                    <a:pt x="41471" y="292607"/>
                    <a:pt x="0" y="251136"/>
                    <a:pt x="0" y="199980"/>
                  </a:cubicBezTo>
                  <a:lnTo>
                    <a:pt x="0" y="92627"/>
                  </a:lnTo>
                  <a:cubicBezTo>
                    <a:pt x="0" y="41471"/>
                    <a:pt x="41471" y="0"/>
                    <a:pt x="92627" y="0"/>
                  </a:cubicBezTo>
                  <a:close/>
                </a:path>
              </a:pathLst>
            </a:custGeom>
            <a:solidFill>
              <a:srgbClr val="EBA545"/>
            </a:solidFill>
          </p:spPr>
          <p:txBody>
            <a:bodyPr/>
            <a:lstStyle/>
            <a:p>
              <a:endParaRPr lang="en-GB"/>
            </a:p>
          </p:txBody>
        </p:sp>
        <p:sp>
          <p:nvSpPr>
            <p:cNvPr id="51" name="TextBox 51"/>
            <p:cNvSpPr txBox="1"/>
            <p:nvPr/>
          </p:nvSpPr>
          <p:spPr>
            <a:xfrm>
              <a:off x="0" y="-19050"/>
              <a:ext cx="1122678" cy="311657"/>
            </a:xfrm>
            <a:prstGeom prst="rect">
              <a:avLst/>
            </a:prstGeom>
          </p:spPr>
          <p:txBody>
            <a:bodyPr lIns="50800" tIns="50800" rIns="50800" bIns="50800" rtlCol="0" anchor="ctr"/>
            <a:lstStyle/>
            <a:p>
              <a:pPr algn="ctr">
                <a:lnSpc>
                  <a:spcPts val="2859"/>
                </a:lnSpc>
              </a:pPr>
              <a:r>
                <a:rPr lang="en-US" sz="2199">
                  <a:solidFill>
                    <a:srgbClr val="000000"/>
                  </a:solidFill>
                  <a:latin typeface="Montserrat Light"/>
                </a:rPr>
                <a:t>Ознайомитися з панелью майбутнього використання</a:t>
              </a:r>
            </a:p>
          </p:txBody>
        </p:sp>
      </p:grpSp>
      <p:grpSp>
        <p:nvGrpSpPr>
          <p:cNvPr id="52" name="Group 52"/>
          <p:cNvGrpSpPr/>
          <p:nvPr/>
        </p:nvGrpSpPr>
        <p:grpSpPr>
          <a:xfrm>
            <a:off x="9777990" y="8173101"/>
            <a:ext cx="8225824" cy="1808830"/>
            <a:chOff x="0" y="0"/>
            <a:chExt cx="2166472" cy="476400"/>
          </a:xfrm>
        </p:grpSpPr>
        <p:sp>
          <p:nvSpPr>
            <p:cNvPr id="53" name="Freeform 53"/>
            <p:cNvSpPr/>
            <p:nvPr/>
          </p:nvSpPr>
          <p:spPr>
            <a:xfrm>
              <a:off x="0" y="0"/>
              <a:ext cx="2166472" cy="476400"/>
            </a:xfrm>
            <a:custGeom>
              <a:avLst/>
              <a:gdLst/>
              <a:ahLst/>
              <a:cxnLst/>
              <a:rect l="l" t="t" r="r" b="b"/>
              <a:pathLst>
                <a:path w="2166472" h="476400">
                  <a:moveTo>
                    <a:pt x="48000" y="0"/>
                  </a:moveTo>
                  <a:lnTo>
                    <a:pt x="2118472" y="0"/>
                  </a:lnTo>
                  <a:cubicBezTo>
                    <a:pt x="2144982" y="0"/>
                    <a:pt x="2166472" y="21490"/>
                    <a:pt x="2166472" y="48000"/>
                  </a:cubicBezTo>
                  <a:lnTo>
                    <a:pt x="2166472" y="428400"/>
                  </a:lnTo>
                  <a:cubicBezTo>
                    <a:pt x="2166472" y="454909"/>
                    <a:pt x="2144982" y="476400"/>
                    <a:pt x="2118472" y="476400"/>
                  </a:cubicBezTo>
                  <a:lnTo>
                    <a:pt x="48000" y="476400"/>
                  </a:lnTo>
                  <a:cubicBezTo>
                    <a:pt x="21490" y="476400"/>
                    <a:pt x="0" y="454909"/>
                    <a:pt x="0" y="428400"/>
                  </a:cubicBezTo>
                  <a:lnTo>
                    <a:pt x="0" y="48000"/>
                  </a:lnTo>
                  <a:cubicBezTo>
                    <a:pt x="0" y="21490"/>
                    <a:pt x="21490" y="0"/>
                    <a:pt x="48000" y="0"/>
                  </a:cubicBezTo>
                  <a:close/>
                </a:path>
              </a:pathLst>
            </a:custGeom>
            <a:solidFill>
              <a:srgbClr val="CADFDF"/>
            </a:solidFill>
          </p:spPr>
          <p:txBody>
            <a:bodyPr/>
            <a:lstStyle/>
            <a:p>
              <a:endParaRPr lang="en-GB"/>
            </a:p>
          </p:txBody>
        </p:sp>
        <p:sp>
          <p:nvSpPr>
            <p:cNvPr id="54" name="TextBox 54"/>
            <p:cNvSpPr txBox="1"/>
            <p:nvPr/>
          </p:nvSpPr>
          <p:spPr>
            <a:xfrm>
              <a:off x="0" y="-19050"/>
              <a:ext cx="2166472" cy="495450"/>
            </a:xfrm>
            <a:prstGeom prst="rect">
              <a:avLst/>
            </a:prstGeom>
          </p:spPr>
          <p:txBody>
            <a:bodyPr lIns="50800" tIns="50800" rIns="50800" bIns="50800" rtlCol="0" anchor="ctr"/>
            <a:lstStyle/>
            <a:p>
              <a:pPr algn="ctr">
                <a:lnSpc>
                  <a:spcPts val="2859"/>
                </a:lnSpc>
              </a:pPr>
              <a:endParaRPr/>
            </a:p>
          </p:txBody>
        </p:sp>
      </p:grpSp>
      <p:sp>
        <p:nvSpPr>
          <p:cNvPr id="55" name="TextBox 55"/>
          <p:cNvSpPr txBox="1"/>
          <p:nvPr/>
        </p:nvSpPr>
        <p:spPr>
          <a:xfrm>
            <a:off x="10027885" y="8354076"/>
            <a:ext cx="3606292" cy="321085"/>
          </a:xfrm>
          <a:prstGeom prst="rect">
            <a:avLst/>
          </a:prstGeom>
        </p:spPr>
        <p:txBody>
          <a:bodyPr lIns="0" tIns="0" rIns="0" bIns="0" rtlCol="0" anchor="t">
            <a:spAutoFit/>
          </a:bodyPr>
          <a:lstStyle/>
          <a:p>
            <a:pPr marL="0" lvl="0" indent="0" algn="l">
              <a:lnSpc>
                <a:spcPts val="2327"/>
              </a:lnSpc>
              <a:spcBef>
                <a:spcPct val="0"/>
              </a:spcBef>
            </a:pPr>
            <a:r>
              <a:rPr lang="en-US" sz="2195">
                <a:solidFill>
                  <a:srgbClr val="171A59"/>
                </a:solidFill>
                <a:latin typeface="Arimo Bold"/>
              </a:rPr>
              <a:t>Панель ліцензій</a:t>
            </a:r>
          </a:p>
        </p:txBody>
      </p:sp>
      <p:grpSp>
        <p:nvGrpSpPr>
          <p:cNvPr id="56" name="Group 56"/>
          <p:cNvGrpSpPr/>
          <p:nvPr/>
        </p:nvGrpSpPr>
        <p:grpSpPr>
          <a:xfrm>
            <a:off x="12436633" y="8675161"/>
            <a:ext cx="5294517" cy="1110991"/>
            <a:chOff x="0" y="0"/>
            <a:chExt cx="1394441" cy="292607"/>
          </a:xfrm>
        </p:grpSpPr>
        <p:sp>
          <p:nvSpPr>
            <p:cNvPr id="57" name="Freeform 57"/>
            <p:cNvSpPr/>
            <p:nvPr/>
          </p:nvSpPr>
          <p:spPr>
            <a:xfrm>
              <a:off x="0" y="0"/>
              <a:ext cx="1394441" cy="292607"/>
            </a:xfrm>
            <a:custGeom>
              <a:avLst/>
              <a:gdLst/>
              <a:ahLst/>
              <a:cxnLst/>
              <a:rect l="l" t="t" r="r" b="b"/>
              <a:pathLst>
                <a:path w="1394441" h="292607">
                  <a:moveTo>
                    <a:pt x="74575" y="0"/>
                  </a:moveTo>
                  <a:lnTo>
                    <a:pt x="1319866" y="0"/>
                  </a:lnTo>
                  <a:cubicBezTo>
                    <a:pt x="1361053" y="0"/>
                    <a:pt x="1394441" y="33388"/>
                    <a:pt x="1394441" y="74575"/>
                  </a:cubicBezTo>
                  <a:lnTo>
                    <a:pt x="1394441" y="218032"/>
                  </a:lnTo>
                  <a:cubicBezTo>
                    <a:pt x="1394441" y="237810"/>
                    <a:pt x="1386584" y="256779"/>
                    <a:pt x="1372598" y="270764"/>
                  </a:cubicBezTo>
                  <a:cubicBezTo>
                    <a:pt x="1358613" y="284750"/>
                    <a:pt x="1339644" y="292607"/>
                    <a:pt x="1319866" y="292607"/>
                  </a:cubicBezTo>
                  <a:lnTo>
                    <a:pt x="74575" y="292607"/>
                  </a:lnTo>
                  <a:cubicBezTo>
                    <a:pt x="54796" y="292607"/>
                    <a:pt x="35828" y="284750"/>
                    <a:pt x="21842" y="270764"/>
                  </a:cubicBezTo>
                  <a:cubicBezTo>
                    <a:pt x="7857" y="256779"/>
                    <a:pt x="0" y="237810"/>
                    <a:pt x="0" y="218032"/>
                  </a:cubicBezTo>
                  <a:lnTo>
                    <a:pt x="0" y="74575"/>
                  </a:lnTo>
                  <a:cubicBezTo>
                    <a:pt x="0" y="54796"/>
                    <a:pt x="7857" y="35828"/>
                    <a:pt x="21842" y="21842"/>
                  </a:cubicBezTo>
                  <a:cubicBezTo>
                    <a:pt x="35828" y="7857"/>
                    <a:pt x="54796" y="0"/>
                    <a:pt x="74575" y="0"/>
                  </a:cubicBezTo>
                  <a:close/>
                </a:path>
              </a:pathLst>
            </a:custGeom>
            <a:solidFill>
              <a:srgbClr val="EBA545"/>
            </a:solidFill>
          </p:spPr>
          <p:txBody>
            <a:bodyPr/>
            <a:lstStyle/>
            <a:p>
              <a:endParaRPr lang="en-GB"/>
            </a:p>
          </p:txBody>
        </p:sp>
        <p:sp>
          <p:nvSpPr>
            <p:cNvPr id="58" name="TextBox 58"/>
            <p:cNvSpPr txBox="1"/>
            <p:nvPr/>
          </p:nvSpPr>
          <p:spPr>
            <a:xfrm>
              <a:off x="0" y="-19050"/>
              <a:ext cx="1394441" cy="311657"/>
            </a:xfrm>
            <a:prstGeom prst="rect">
              <a:avLst/>
            </a:prstGeom>
          </p:spPr>
          <p:txBody>
            <a:bodyPr lIns="50800" tIns="50800" rIns="50800" bIns="50800" rtlCol="0" anchor="ctr"/>
            <a:lstStyle/>
            <a:p>
              <a:pPr algn="ctr">
                <a:lnSpc>
                  <a:spcPts val="2859"/>
                </a:lnSpc>
              </a:pPr>
              <a:r>
                <a:rPr lang="en-US" sz="2199">
                  <a:solidFill>
                    <a:srgbClr val="000000"/>
                  </a:solidFill>
                  <a:latin typeface="Montserrat Light"/>
                </a:rPr>
                <a:t>Ознайомитися з ліцензіями програм, що входять в додаток</a:t>
              </a:r>
            </a:p>
          </p:txBody>
        </p:sp>
      </p:grpSp>
      <p:sp>
        <p:nvSpPr>
          <p:cNvPr id="59" name="AutoShape 59"/>
          <p:cNvSpPr/>
          <p:nvPr/>
        </p:nvSpPr>
        <p:spPr>
          <a:xfrm flipV="1">
            <a:off x="1476185" y="9077516"/>
            <a:ext cx="557585" cy="245994"/>
          </a:xfrm>
          <a:prstGeom prst="line">
            <a:avLst/>
          </a:prstGeom>
          <a:ln w="38100" cap="flat">
            <a:solidFill>
              <a:srgbClr val="2C2F6F"/>
            </a:solidFill>
            <a:prstDash val="solid"/>
            <a:headEnd type="none" w="sm" len="sm"/>
            <a:tailEnd type="arrow" w="med" len="sm"/>
          </a:ln>
        </p:spPr>
        <p:txBody>
          <a:bodyPr/>
          <a:lstStyle/>
          <a:p>
            <a:endParaRPr lang="en-GB"/>
          </a:p>
        </p:txBody>
      </p:sp>
      <p:sp>
        <p:nvSpPr>
          <p:cNvPr id="60" name="AutoShape 60"/>
          <p:cNvSpPr/>
          <p:nvPr/>
        </p:nvSpPr>
        <p:spPr>
          <a:xfrm>
            <a:off x="4697569" y="2426131"/>
            <a:ext cx="2666516" cy="291784"/>
          </a:xfrm>
          <a:prstGeom prst="line">
            <a:avLst/>
          </a:prstGeom>
          <a:ln w="38100" cap="flat">
            <a:solidFill>
              <a:srgbClr val="2C2F6F"/>
            </a:solidFill>
            <a:prstDash val="sysDash"/>
            <a:headEnd type="none" w="sm" len="sm"/>
            <a:tailEnd type="arrow" w="med" len="sm"/>
          </a:ln>
        </p:spPr>
        <p:txBody>
          <a:bodyPr/>
          <a:lstStyle/>
          <a:p>
            <a:endParaRPr lang="en-GB"/>
          </a:p>
        </p:txBody>
      </p:sp>
      <p:sp>
        <p:nvSpPr>
          <p:cNvPr id="61" name="AutoShape 61"/>
          <p:cNvSpPr/>
          <p:nvPr/>
        </p:nvSpPr>
        <p:spPr>
          <a:xfrm>
            <a:off x="7919325" y="1741825"/>
            <a:ext cx="615075" cy="552450"/>
          </a:xfrm>
          <a:prstGeom prst="line">
            <a:avLst/>
          </a:prstGeom>
          <a:ln w="38100" cap="flat">
            <a:solidFill>
              <a:srgbClr val="2C2F6F"/>
            </a:solidFill>
            <a:prstDash val="sysDash"/>
            <a:headEnd type="none" w="sm" len="sm"/>
            <a:tailEnd type="arrow" w="med" len="sm"/>
          </a:ln>
        </p:spPr>
        <p:txBody>
          <a:bodyPr/>
          <a:lstStyle/>
          <a:p>
            <a:endParaRPr lang="en-GB"/>
          </a:p>
        </p:txBody>
      </p:sp>
      <p:sp>
        <p:nvSpPr>
          <p:cNvPr id="62" name="AutoShape 62"/>
          <p:cNvSpPr/>
          <p:nvPr/>
        </p:nvSpPr>
        <p:spPr>
          <a:xfrm flipV="1">
            <a:off x="14067289" y="2361145"/>
            <a:ext cx="843070" cy="283796"/>
          </a:xfrm>
          <a:prstGeom prst="line">
            <a:avLst/>
          </a:prstGeom>
          <a:ln w="38100" cap="flat">
            <a:solidFill>
              <a:srgbClr val="2C2F6F"/>
            </a:solidFill>
            <a:prstDash val="sysDash"/>
            <a:headEnd type="none" w="sm" len="sm"/>
            <a:tailEnd type="arrow" w="med" len="sm"/>
          </a:ln>
        </p:spPr>
        <p:txBody>
          <a:bodyPr/>
          <a:lstStyle/>
          <a:p>
            <a:endParaRPr lang="en-GB"/>
          </a:p>
        </p:txBody>
      </p:sp>
      <p:sp>
        <p:nvSpPr>
          <p:cNvPr id="63" name="AutoShape 59">
            <a:extLst>
              <a:ext uri="{FF2B5EF4-FFF2-40B4-BE49-F238E27FC236}">
                <a16:creationId xmlns:a16="http://schemas.microsoft.com/office/drawing/2014/main" id="{9D36CEDD-6B28-A97B-C76F-1B58E949AB4E}"/>
              </a:ext>
            </a:extLst>
          </p:cNvPr>
          <p:cNvSpPr/>
          <p:nvPr/>
        </p:nvSpPr>
        <p:spPr>
          <a:xfrm flipV="1">
            <a:off x="1296978" y="9581339"/>
            <a:ext cx="8481009" cy="523240"/>
          </a:xfrm>
          <a:prstGeom prst="line">
            <a:avLst/>
          </a:prstGeom>
          <a:ln w="38100" cap="flat">
            <a:solidFill>
              <a:srgbClr val="2C2F6F"/>
            </a:solidFill>
            <a:prstDash val="solid"/>
            <a:headEnd type="none" w="sm" len="sm"/>
            <a:tailEnd type="arrow" w="med" len="sm"/>
          </a:ln>
        </p:spPr>
        <p:txBody>
          <a:bodyPr/>
          <a:lstStyle/>
          <a:p>
            <a:endParaRPr lang="en-GB"/>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EFAF1"/>
        </a:solidFill>
        <a:effectLst/>
      </p:bgPr>
    </p:bg>
    <p:spTree>
      <p:nvGrpSpPr>
        <p:cNvPr id="1" name=""/>
        <p:cNvGrpSpPr/>
        <p:nvPr/>
      </p:nvGrpSpPr>
      <p:grpSpPr>
        <a:xfrm>
          <a:off x="0" y="0"/>
          <a:ext cx="0" cy="0"/>
          <a:chOff x="0" y="0"/>
          <a:chExt cx="0" cy="0"/>
        </a:xfrm>
      </p:grpSpPr>
      <p:grpSp>
        <p:nvGrpSpPr>
          <p:cNvPr id="2" name="Group 2"/>
          <p:cNvGrpSpPr/>
          <p:nvPr/>
        </p:nvGrpSpPr>
        <p:grpSpPr>
          <a:xfrm>
            <a:off x="-1302812" y="-2333247"/>
            <a:ext cx="8489901" cy="8210628"/>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5874598" y="-1918708"/>
            <a:ext cx="3816312" cy="3690775"/>
            <a:chOff x="0" y="0"/>
            <a:chExt cx="840446" cy="812800"/>
          </a:xfrm>
        </p:grpSpPr>
        <p:sp>
          <p:nvSpPr>
            <p:cNvPr id="6" name="Freeform 6"/>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7" name="TextBox 7"/>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8883790" y="496200"/>
            <a:ext cx="8898964" cy="9294601"/>
          </a:xfrm>
          <a:custGeom>
            <a:avLst/>
            <a:gdLst/>
            <a:ahLst/>
            <a:cxnLst/>
            <a:rect l="l" t="t" r="r" b="b"/>
            <a:pathLst>
              <a:path w="8898964" h="9294601">
                <a:moveTo>
                  <a:pt x="0" y="0"/>
                </a:moveTo>
                <a:lnTo>
                  <a:pt x="8898964" y="0"/>
                </a:lnTo>
                <a:lnTo>
                  <a:pt x="8898964" y="9294600"/>
                </a:lnTo>
                <a:lnTo>
                  <a:pt x="0" y="9294600"/>
                </a:lnTo>
                <a:lnTo>
                  <a:pt x="0" y="0"/>
                </a:lnTo>
                <a:close/>
              </a:path>
            </a:pathLst>
          </a:custGeom>
          <a:blipFill>
            <a:blip r:embed="rId2"/>
            <a:stretch>
              <a:fillRect t="-2425"/>
            </a:stretch>
          </a:blipFill>
        </p:spPr>
        <p:txBody>
          <a:bodyPr/>
          <a:lstStyle/>
          <a:p>
            <a:endParaRPr lang="en-GB"/>
          </a:p>
        </p:txBody>
      </p:sp>
      <p:sp>
        <p:nvSpPr>
          <p:cNvPr id="9" name="TextBox 9"/>
          <p:cNvSpPr txBox="1"/>
          <p:nvPr/>
        </p:nvSpPr>
        <p:spPr>
          <a:xfrm>
            <a:off x="1028700" y="1066800"/>
            <a:ext cx="5933428" cy="3042510"/>
          </a:xfrm>
          <a:prstGeom prst="rect">
            <a:avLst/>
          </a:prstGeom>
        </p:spPr>
        <p:txBody>
          <a:bodyPr lIns="0" tIns="0" rIns="0" bIns="0" rtlCol="0" anchor="t">
            <a:spAutoFit/>
          </a:bodyPr>
          <a:lstStyle/>
          <a:p>
            <a:pPr marL="0" lvl="0" indent="0">
              <a:lnSpc>
                <a:spcPts val="4783"/>
              </a:lnSpc>
              <a:spcBef>
                <a:spcPct val="0"/>
              </a:spcBef>
            </a:pPr>
            <a:r>
              <a:rPr lang="en-US" sz="4512">
                <a:solidFill>
                  <a:srgbClr val="171A59"/>
                </a:solidFill>
                <a:latin typeface="Arimo Bold"/>
              </a:rPr>
              <a:t>СХЕМА БІЗНЕС-ПРОЦЕСУ ОТРИМАННЯ ІНФОРМАЦІЇ ЧЕРЕЗ РУЧНИЙ ПОШУК</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EFAF1"/>
        </a:solidFill>
        <a:effectLst/>
      </p:bgPr>
    </p:bg>
    <p:spTree>
      <p:nvGrpSpPr>
        <p:cNvPr id="1" name=""/>
        <p:cNvGrpSpPr/>
        <p:nvPr/>
      </p:nvGrpSpPr>
      <p:grpSpPr>
        <a:xfrm>
          <a:off x="0" y="0"/>
          <a:ext cx="0" cy="0"/>
          <a:chOff x="0" y="0"/>
          <a:chExt cx="0" cy="0"/>
        </a:xfrm>
      </p:grpSpPr>
      <p:grpSp>
        <p:nvGrpSpPr>
          <p:cNvPr id="2" name="Group 2"/>
          <p:cNvGrpSpPr/>
          <p:nvPr/>
        </p:nvGrpSpPr>
        <p:grpSpPr>
          <a:xfrm>
            <a:off x="14348455" y="-2348718"/>
            <a:ext cx="5821689" cy="5630186"/>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55686"/>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2298197" y="4586962"/>
            <a:ext cx="9727591" cy="10111780"/>
            <a:chOff x="0" y="0"/>
            <a:chExt cx="840446" cy="873640"/>
          </a:xfrm>
        </p:grpSpPr>
        <p:sp>
          <p:nvSpPr>
            <p:cNvPr id="6" name="Freeform 6"/>
            <p:cNvSpPr/>
            <p:nvPr/>
          </p:nvSpPr>
          <p:spPr>
            <a:xfrm>
              <a:off x="0" y="0"/>
              <a:ext cx="840446" cy="873640"/>
            </a:xfrm>
            <a:custGeom>
              <a:avLst/>
              <a:gdLst/>
              <a:ahLst/>
              <a:cxnLst/>
              <a:rect l="l" t="t" r="r" b="b"/>
              <a:pathLst>
                <a:path w="840446" h="873640">
                  <a:moveTo>
                    <a:pt x="420223" y="0"/>
                  </a:moveTo>
                  <a:cubicBezTo>
                    <a:pt x="188140" y="0"/>
                    <a:pt x="0" y="195571"/>
                    <a:pt x="0" y="436820"/>
                  </a:cubicBezTo>
                  <a:cubicBezTo>
                    <a:pt x="0" y="678069"/>
                    <a:pt x="188140" y="873640"/>
                    <a:pt x="420223" y="873640"/>
                  </a:cubicBezTo>
                  <a:cubicBezTo>
                    <a:pt x="652306" y="873640"/>
                    <a:pt x="840446" y="678069"/>
                    <a:pt x="840446" y="436820"/>
                  </a:cubicBezTo>
                  <a:cubicBezTo>
                    <a:pt x="840446" y="195571"/>
                    <a:pt x="652306" y="0"/>
                    <a:pt x="420223" y="0"/>
                  </a:cubicBezTo>
                  <a:close/>
                </a:path>
              </a:pathLst>
            </a:custGeom>
            <a:solidFill>
              <a:srgbClr val="F2E982">
                <a:alpha val="57647"/>
              </a:srgbClr>
            </a:solidFill>
          </p:spPr>
          <p:txBody>
            <a:bodyPr/>
            <a:lstStyle/>
            <a:p>
              <a:endParaRPr lang="en-GB"/>
            </a:p>
          </p:txBody>
        </p:sp>
        <p:sp>
          <p:nvSpPr>
            <p:cNvPr id="7" name="TextBox 7"/>
            <p:cNvSpPr txBox="1"/>
            <p:nvPr/>
          </p:nvSpPr>
          <p:spPr>
            <a:xfrm>
              <a:off x="78792" y="62854"/>
              <a:ext cx="682863" cy="728882"/>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5201544" y="2286684"/>
            <a:ext cx="16193255" cy="11456728"/>
          </a:xfrm>
          <a:custGeom>
            <a:avLst/>
            <a:gdLst/>
            <a:ahLst/>
            <a:cxnLst/>
            <a:rect l="l" t="t" r="r" b="b"/>
            <a:pathLst>
              <a:path w="16193255" h="11456728">
                <a:moveTo>
                  <a:pt x="0" y="0"/>
                </a:moveTo>
                <a:lnTo>
                  <a:pt x="16193254" y="0"/>
                </a:lnTo>
                <a:lnTo>
                  <a:pt x="16193254" y="11456728"/>
                </a:lnTo>
                <a:lnTo>
                  <a:pt x="0" y="1145672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GB"/>
          </a:p>
        </p:txBody>
      </p:sp>
      <p:grpSp>
        <p:nvGrpSpPr>
          <p:cNvPr id="9" name="Group 9"/>
          <p:cNvGrpSpPr/>
          <p:nvPr/>
        </p:nvGrpSpPr>
        <p:grpSpPr>
          <a:xfrm>
            <a:off x="624805" y="534070"/>
            <a:ext cx="3881586" cy="2386546"/>
            <a:chOff x="0" y="0"/>
            <a:chExt cx="1022311" cy="628555"/>
          </a:xfrm>
        </p:grpSpPr>
        <p:sp>
          <p:nvSpPr>
            <p:cNvPr id="10" name="Freeform 10"/>
            <p:cNvSpPr/>
            <p:nvPr/>
          </p:nvSpPr>
          <p:spPr>
            <a:xfrm>
              <a:off x="0" y="0"/>
              <a:ext cx="1022311" cy="628555"/>
            </a:xfrm>
            <a:custGeom>
              <a:avLst/>
              <a:gdLst/>
              <a:ahLst/>
              <a:cxnLst/>
              <a:rect l="l" t="t" r="r" b="b"/>
              <a:pathLst>
                <a:path w="1022311" h="628555">
                  <a:moveTo>
                    <a:pt x="0" y="0"/>
                  </a:moveTo>
                  <a:lnTo>
                    <a:pt x="1022311" y="0"/>
                  </a:lnTo>
                  <a:lnTo>
                    <a:pt x="1022311" y="628555"/>
                  </a:lnTo>
                  <a:lnTo>
                    <a:pt x="0" y="628555"/>
                  </a:lnTo>
                  <a:close/>
                </a:path>
              </a:pathLst>
            </a:custGeom>
            <a:solidFill>
              <a:srgbClr val="FEFAF1"/>
            </a:solidFill>
            <a:ln w="38100" cap="sq">
              <a:solidFill>
                <a:srgbClr val="EBA545"/>
              </a:solidFill>
              <a:prstDash val="solid"/>
              <a:miter/>
            </a:ln>
          </p:spPr>
          <p:txBody>
            <a:bodyPr/>
            <a:lstStyle/>
            <a:p>
              <a:endParaRPr lang="en-GB"/>
            </a:p>
          </p:txBody>
        </p:sp>
        <p:sp>
          <p:nvSpPr>
            <p:cNvPr id="11" name="TextBox 11"/>
            <p:cNvSpPr txBox="1"/>
            <p:nvPr/>
          </p:nvSpPr>
          <p:spPr>
            <a:xfrm>
              <a:off x="0" y="-19050"/>
              <a:ext cx="1022311" cy="64760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2" name="Freeform 12"/>
          <p:cNvSpPr/>
          <p:nvPr/>
        </p:nvSpPr>
        <p:spPr>
          <a:xfrm>
            <a:off x="-329488" y="5193140"/>
            <a:ext cx="6458400" cy="6117866"/>
          </a:xfrm>
          <a:custGeom>
            <a:avLst/>
            <a:gdLst/>
            <a:ahLst/>
            <a:cxnLst/>
            <a:rect l="l" t="t" r="r" b="b"/>
            <a:pathLst>
              <a:path w="6458400" h="6117866">
                <a:moveTo>
                  <a:pt x="0" y="0"/>
                </a:moveTo>
                <a:lnTo>
                  <a:pt x="6458400" y="0"/>
                </a:lnTo>
                <a:lnTo>
                  <a:pt x="6458400" y="6117867"/>
                </a:lnTo>
                <a:lnTo>
                  <a:pt x="0" y="61178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3" name="TextBox 13"/>
          <p:cNvSpPr txBox="1"/>
          <p:nvPr/>
        </p:nvSpPr>
        <p:spPr>
          <a:xfrm>
            <a:off x="762949" y="746955"/>
            <a:ext cx="3743443" cy="1979826"/>
          </a:xfrm>
          <a:prstGeom prst="rect">
            <a:avLst/>
          </a:prstGeom>
        </p:spPr>
        <p:txBody>
          <a:bodyPr lIns="0" tIns="0" rIns="0" bIns="0" rtlCol="0" anchor="t">
            <a:spAutoFit/>
          </a:bodyPr>
          <a:lstStyle/>
          <a:p>
            <a:pPr marL="0" lvl="0" indent="0">
              <a:lnSpc>
                <a:spcPts val="3111"/>
              </a:lnSpc>
              <a:spcBef>
                <a:spcPct val="0"/>
              </a:spcBef>
            </a:pPr>
            <a:r>
              <a:rPr lang="en-US" sz="2935">
                <a:solidFill>
                  <a:srgbClr val="171A59"/>
                </a:solidFill>
                <a:latin typeface="Arimo Bold"/>
              </a:rPr>
              <a:t>НАВЕДЕНІ ВАРІАНТИ ВИКОРИСТАННЯ ПРОГРАМНОГО ЗАБЕЗПЕЧЕННЯ</a:t>
            </a:r>
          </a:p>
        </p:txBody>
      </p:sp>
      <p:sp>
        <p:nvSpPr>
          <p:cNvPr id="14" name="TextBox 14"/>
          <p:cNvSpPr txBox="1"/>
          <p:nvPr/>
        </p:nvSpPr>
        <p:spPr>
          <a:xfrm>
            <a:off x="5914598" y="2758691"/>
            <a:ext cx="11778090" cy="5493383"/>
          </a:xfrm>
          <a:prstGeom prst="rect">
            <a:avLst/>
          </a:prstGeom>
        </p:spPr>
        <p:txBody>
          <a:bodyPr lIns="0" tIns="0" rIns="0" bIns="0" rtlCol="0" anchor="t">
            <a:spAutoFit/>
          </a:bodyPr>
          <a:lstStyle/>
          <a:p>
            <a:pPr>
              <a:lnSpc>
                <a:spcPts val="4415"/>
              </a:lnSpc>
            </a:pPr>
            <a:r>
              <a:rPr lang="en-US" sz="2412">
                <a:solidFill>
                  <a:srgbClr val="171A59"/>
                </a:solidFill>
                <a:latin typeface="Arimo Bold"/>
              </a:rPr>
              <a:t>Use case name </a:t>
            </a:r>
            <a:r>
              <a:rPr lang="en-US" sz="2412">
                <a:solidFill>
                  <a:srgbClr val="171A59"/>
                </a:solidFill>
                <a:latin typeface="Arimo"/>
              </a:rPr>
              <a:t>Вхід користувача на головну сторінку</a:t>
            </a:r>
          </a:p>
          <a:p>
            <a:pPr>
              <a:lnSpc>
                <a:spcPts val="4415"/>
              </a:lnSpc>
            </a:pPr>
            <a:r>
              <a:rPr lang="en-US" sz="2412">
                <a:solidFill>
                  <a:srgbClr val="171A59"/>
                </a:solidFill>
                <a:latin typeface="Arimo Bold"/>
              </a:rPr>
              <a:t>Use case ID</a:t>
            </a:r>
            <a:r>
              <a:rPr lang="en-US" sz="2412">
                <a:solidFill>
                  <a:srgbClr val="171A59"/>
                </a:solidFill>
                <a:latin typeface="Arimo"/>
              </a:rPr>
              <a:t> UC-01</a:t>
            </a:r>
          </a:p>
          <a:p>
            <a:pPr>
              <a:lnSpc>
                <a:spcPts val="4415"/>
              </a:lnSpc>
            </a:pPr>
            <a:r>
              <a:rPr lang="en-US" sz="2412">
                <a:solidFill>
                  <a:srgbClr val="171A59"/>
                </a:solidFill>
                <a:latin typeface="Arimo Bold"/>
              </a:rPr>
              <a:t>Goals </a:t>
            </a:r>
            <a:r>
              <a:rPr lang="en-US" sz="2412">
                <a:solidFill>
                  <a:srgbClr val="171A59"/>
                </a:solidFill>
                <a:latin typeface="Arimo"/>
              </a:rPr>
              <a:t>Успішний вхід користувача на головну сторінку</a:t>
            </a:r>
          </a:p>
          <a:p>
            <a:pPr>
              <a:lnSpc>
                <a:spcPts val="4415"/>
              </a:lnSpc>
            </a:pPr>
            <a:r>
              <a:rPr lang="en-US" sz="2412">
                <a:solidFill>
                  <a:srgbClr val="171A59"/>
                </a:solidFill>
                <a:latin typeface="Arimo Bold"/>
              </a:rPr>
              <a:t>Actors </a:t>
            </a:r>
            <a:r>
              <a:rPr lang="en-US" sz="2412">
                <a:solidFill>
                  <a:srgbClr val="171A59"/>
                </a:solidFill>
                <a:latin typeface="Arimo"/>
              </a:rPr>
              <a:t>Користувач</a:t>
            </a:r>
          </a:p>
          <a:p>
            <a:pPr>
              <a:lnSpc>
                <a:spcPts val="4415"/>
              </a:lnSpc>
            </a:pPr>
            <a:r>
              <a:rPr lang="en-US" sz="2412">
                <a:solidFill>
                  <a:srgbClr val="171A59"/>
                </a:solidFill>
                <a:latin typeface="Arimo Bold"/>
              </a:rPr>
              <a:t>Trigger </a:t>
            </a:r>
            <a:r>
              <a:rPr lang="en-US" sz="2412">
                <a:solidFill>
                  <a:srgbClr val="171A59"/>
                </a:solidFill>
                <a:latin typeface="Arimo"/>
              </a:rPr>
              <a:t>Користувач бажає увійти на головну сторінку</a:t>
            </a:r>
          </a:p>
          <a:p>
            <a:pPr>
              <a:lnSpc>
                <a:spcPts val="4415"/>
              </a:lnSpc>
            </a:pPr>
            <a:r>
              <a:rPr lang="en-US" sz="2412">
                <a:solidFill>
                  <a:srgbClr val="171A59"/>
                </a:solidFill>
                <a:latin typeface="Arimo Bold"/>
              </a:rPr>
              <a:t>Pre-conditions </a:t>
            </a:r>
            <a:r>
              <a:rPr lang="en-US" sz="2412">
                <a:solidFill>
                  <a:srgbClr val="171A59"/>
                </a:solidFill>
                <a:latin typeface="Arimo"/>
              </a:rPr>
              <a:t>У користувача встановлений додаток “Vocalia”</a:t>
            </a:r>
          </a:p>
          <a:p>
            <a:pPr>
              <a:lnSpc>
                <a:spcPts val="4415"/>
              </a:lnSpc>
            </a:pPr>
            <a:r>
              <a:rPr lang="en-US" sz="2412">
                <a:solidFill>
                  <a:srgbClr val="171A59"/>
                </a:solidFill>
                <a:latin typeface="Arimo Bold"/>
              </a:rPr>
              <a:t>Flow of Events </a:t>
            </a:r>
            <a:r>
              <a:rPr lang="en-US" sz="2412">
                <a:solidFill>
                  <a:srgbClr val="171A59"/>
                </a:solidFill>
                <a:latin typeface="Arimo"/>
              </a:rPr>
              <a:t>Користувач відкриває додаток “Vocalia”, після чого відкривається головна сторінка та користувач опиняється на неї.</a:t>
            </a:r>
          </a:p>
          <a:p>
            <a:pPr>
              <a:lnSpc>
                <a:spcPts val="4415"/>
              </a:lnSpc>
            </a:pPr>
            <a:r>
              <a:rPr lang="en-US" sz="2412">
                <a:solidFill>
                  <a:srgbClr val="171A59"/>
                </a:solidFill>
                <a:latin typeface="Arimo Bold"/>
              </a:rPr>
              <a:t>Extension </a:t>
            </a:r>
            <a:r>
              <a:rPr lang="en-US" sz="2412">
                <a:solidFill>
                  <a:srgbClr val="171A59"/>
                </a:solidFill>
                <a:latin typeface="Arimo"/>
              </a:rPr>
              <a:t>Відсутні.</a:t>
            </a:r>
          </a:p>
          <a:p>
            <a:pPr marL="0" lvl="0" indent="0" algn="l">
              <a:lnSpc>
                <a:spcPts val="4415"/>
              </a:lnSpc>
            </a:pPr>
            <a:r>
              <a:rPr lang="en-US" sz="2412">
                <a:solidFill>
                  <a:srgbClr val="171A59"/>
                </a:solidFill>
                <a:latin typeface="Arimo Bold"/>
              </a:rPr>
              <a:t>Post-Condition </a:t>
            </a:r>
            <a:r>
              <a:rPr lang="en-US" sz="2412">
                <a:solidFill>
                  <a:srgbClr val="171A59"/>
                </a:solidFill>
                <a:latin typeface="Arimo"/>
              </a:rPr>
              <a:t>Завантаження голосового асистенту та інших модулів</a:t>
            </a:r>
          </a:p>
        </p:txBody>
      </p:sp>
      <p:sp>
        <p:nvSpPr>
          <p:cNvPr id="15" name="TextBox 15"/>
          <p:cNvSpPr txBox="1"/>
          <p:nvPr/>
        </p:nvSpPr>
        <p:spPr>
          <a:xfrm>
            <a:off x="5201544" y="1525032"/>
            <a:ext cx="5641656" cy="423673"/>
          </a:xfrm>
          <a:prstGeom prst="rect">
            <a:avLst/>
          </a:prstGeom>
        </p:spPr>
        <p:txBody>
          <a:bodyPr lIns="0" tIns="0" rIns="0" bIns="0" rtlCol="0" anchor="t">
            <a:spAutoFit/>
          </a:bodyPr>
          <a:lstStyle/>
          <a:p>
            <a:pPr marL="0" lvl="0" indent="0">
              <a:lnSpc>
                <a:spcPts val="3111"/>
              </a:lnSpc>
              <a:spcBef>
                <a:spcPct val="0"/>
              </a:spcBef>
            </a:pPr>
            <a:r>
              <a:rPr lang="en-US" sz="2935">
                <a:solidFill>
                  <a:srgbClr val="171A59"/>
                </a:solidFill>
                <a:latin typeface="Arimo Bold"/>
              </a:rPr>
              <a:t>Варіант використання UC-01</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9F3C4"/>
        </a:solidFill>
        <a:effectLst/>
      </p:bgPr>
    </p:bg>
    <p:spTree>
      <p:nvGrpSpPr>
        <p:cNvPr id="1" name=""/>
        <p:cNvGrpSpPr/>
        <p:nvPr/>
      </p:nvGrpSpPr>
      <p:grpSpPr>
        <a:xfrm>
          <a:off x="0" y="0"/>
          <a:ext cx="0" cy="0"/>
          <a:chOff x="0" y="0"/>
          <a:chExt cx="0" cy="0"/>
        </a:xfrm>
      </p:grpSpPr>
      <p:grpSp>
        <p:nvGrpSpPr>
          <p:cNvPr id="2" name="Group 2"/>
          <p:cNvGrpSpPr/>
          <p:nvPr/>
        </p:nvGrpSpPr>
        <p:grpSpPr>
          <a:xfrm>
            <a:off x="-3996440" y="3873892"/>
            <a:ext cx="10050281" cy="9719679"/>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FFFFF">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4225816" y="-1924190"/>
            <a:ext cx="6106658" cy="5905781"/>
            <a:chOff x="0" y="0"/>
            <a:chExt cx="840446" cy="812800"/>
          </a:xfrm>
        </p:grpSpPr>
        <p:sp>
          <p:nvSpPr>
            <p:cNvPr id="6" name="Freeform 6"/>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FFFFF">
                <a:alpha val="40784"/>
              </a:srgbClr>
            </a:solidFill>
          </p:spPr>
          <p:txBody>
            <a:bodyPr/>
            <a:lstStyle/>
            <a:p>
              <a:endParaRPr lang="en-GB"/>
            </a:p>
          </p:txBody>
        </p:sp>
        <p:sp>
          <p:nvSpPr>
            <p:cNvPr id="7" name="TextBox 7"/>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9144000" y="288668"/>
            <a:ext cx="8721046" cy="9696313"/>
            <a:chOff x="0" y="0"/>
            <a:chExt cx="2296901" cy="2553761"/>
          </a:xfrm>
        </p:grpSpPr>
        <p:sp>
          <p:nvSpPr>
            <p:cNvPr id="9" name="Freeform 9"/>
            <p:cNvSpPr/>
            <p:nvPr/>
          </p:nvSpPr>
          <p:spPr>
            <a:xfrm>
              <a:off x="0" y="0"/>
              <a:ext cx="2296901" cy="2553761"/>
            </a:xfrm>
            <a:custGeom>
              <a:avLst/>
              <a:gdLst/>
              <a:ahLst/>
              <a:cxnLst/>
              <a:rect l="l" t="t" r="r" b="b"/>
              <a:pathLst>
                <a:path w="2296901" h="2553761">
                  <a:moveTo>
                    <a:pt x="0" y="0"/>
                  </a:moveTo>
                  <a:lnTo>
                    <a:pt x="2296901" y="0"/>
                  </a:lnTo>
                  <a:lnTo>
                    <a:pt x="2296901" y="2553761"/>
                  </a:lnTo>
                  <a:lnTo>
                    <a:pt x="0" y="2553761"/>
                  </a:lnTo>
                  <a:close/>
                </a:path>
              </a:pathLst>
            </a:custGeom>
            <a:solidFill>
              <a:srgbClr val="FEFAF1"/>
            </a:solidFill>
            <a:ln w="38100" cap="sq">
              <a:solidFill>
                <a:srgbClr val="EBA545"/>
              </a:solidFill>
              <a:prstDash val="solid"/>
              <a:miter/>
            </a:ln>
          </p:spPr>
          <p:txBody>
            <a:bodyPr/>
            <a:lstStyle/>
            <a:p>
              <a:endParaRPr lang="en-GB"/>
            </a:p>
          </p:txBody>
        </p:sp>
        <p:sp>
          <p:nvSpPr>
            <p:cNvPr id="10" name="TextBox 10"/>
            <p:cNvSpPr txBox="1"/>
            <p:nvPr/>
          </p:nvSpPr>
          <p:spPr>
            <a:xfrm>
              <a:off x="0" y="-19050"/>
              <a:ext cx="2296901" cy="2572811"/>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1" name="Group 11"/>
          <p:cNvGrpSpPr/>
          <p:nvPr/>
        </p:nvGrpSpPr>
        <p:grpSpPr>
          <a:xfrm>
            <a:off x="422954" y="288668"/>
            <a:ext cx="8384267" cy="9696313"/>
            <a:chOff x="0" y="0"/>
            <a:chExt cx="2208202" cy="2553761"/>
          </a:xfrm>
        </p:grpSpPr>
        <p:sp>
          <p:nvSpPr>
            <p:cNvPr id="12" name="Freeform 12"/>
            <p:cNvSpPr/>
            <p:nvPr/>
          </p:nvSpPr>
          <p:spPr>
            <a:xfrm>
              <a:off x="0" y="0"/>
              <a:ext cx="2208202" cy="2553761"/>
            </a:xfrm>
            <a:custGeom>
              <a:avLst/>
              <a:gdLst/>
              <a:ahLst/>
              <a:cxnLst/>
              <a:rect l="l" t="t" r="r" b="b"/>
              <a:pathLst>
                <a:path w="2208202" h="2553761">
                  <a:moveTo>
                    <a:pt x="0" y="0"/>
                  </a:moveTo>
                  <a:lnTo>
                    <a:pt x="2208202" y="0"/>
                  </a:lnTo>
                  <a:lnTo>
                    <a:pt x="2208202" y="2553761"/>
                  </a:lnTo>
                  <a:lnTo>
                    <a:pt x="0" y="2553761"/>
                  </a:lnTo>
                  <a:close/>
                </a:path>
              </a:pathLst>
            </a:custGeom>
            <a:solidFill>
              <a:srgbClr val="FEFAF1"/>
            </a:solidFill>
            <a:ln w="38100" cap="sq">
              <a:solidFill>
                <a:srgbClr val="EBA545"/>
              </a:solidFill>
              <a:prstDash val="solid"/>
              <a:miter/>
            </a:ln>
          </p:spPr>
          <p:txBody>
            <a:bodyPr/>
            <a:lstStyle/>
            <a:p>
              <a:endParaRPr lang="en-GB"/>
            </a:p>
          </p:txBody>
        </p:sp>
        <p:sp>
          <p:nvSpPr>
            <p:cNvPr id="13" name="TextBox 13"/>
            <p:cNvSpPr txBox="1"/>
            <p:nvPr/>
          </p:nvSpPr>
          <p:spPr>
            <a:xfrm>
              <a:off x="0" y="-19050"/>
              <a:ext cx="2208202" cy="2572811"/>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4" name="TextBox 14"/>
          <p:cNvSpPr txBox="1"/>
          <p:nvPr/>
        </p:nvSpPr>
        <p:spPr>
          <a:xfrm>
            <a:off x="725827" y="1210946"/>
            <a:ext cx="7778520" cy="7703183"/>
          </a:xfrm>
          <a:prstGeom prst="rect">
            <a:avLst/>
          </a:prstGeom>
        </p:spPr>
        <p:txBody>
          <a:bodyPr lIns="0" tIns="0" rIns="0" bIns="0" rtlCol="0" anchor="t">
            <a:spAutoFit/>
          </a:bodyPr>
          <a:lstStyle/>
          <a:p>
            <a:pPr>
              <a:lnSpc>
                <a:spcPts val="4415"/>
              </a:lnSpc>
            </a:pPr>
            <a:r>
              <a:rPr lang="en-US" sz="2412">
                <a:solidFill>
                  <a:srgbClr val="171A59"/>
                </a:solidFill>
                <a:latin typeface="Arimo Bold"/>
              </a:rPr>
              <a:t>Use case</a:t>
            </a:r>
            <a:r>
              <a:rPr lang="en-US" sz="2412">
                <a:solidFill>
                  <a:srgbClr val="171A59"/>
                </a:solidFill>
                <a:latin typeface="Arimo"/>
              </a:rPr>
              <a:t> </a:t>
            </a:r>
            <a:r>
              <a:rPr lang="en-US" sz="2412">
                <a:solidFill>
                  <a:srgbClr val="171A59"/>
                </a:solidFill>
                <a:latin typeface="Arimo Bold"/>
              </a:rPr>
              <a:t>name </a:t>
            </a:r>
            <a:r>
              <a:rPr lang="en-US" sz="2412">
                <a:solidFill>
                  <a:srgbClr val="171A59"/>
                </a:solidFill>
                <a:latin typeface="Arimo"/>
              </a:rPr>
              <a:t>Вхід користувача на сторінку інструкцій;</a:t>
            </a:r>
          </a:p>
          <a:p>
            <a:pPr>
              <a:lnSpc>
                <a:spcPts val="4415"/>
              </a:lnSpc>
            </a:pPr>
            <a:r>
              <a:rPr lang="en-US" sz="2412">
                <a:solidFill>
                  <a:srgbClr val="171A59"/>
                </a:solidFill>
                <a:latin typeface="Arimo Bold"/>
              </a:rPr>
              <a:t>Use case</a:t>
            </a:r>
            <a:r>
              <a:rPr lang="en-US" sz="2412">
                <a:solidFill>
                  <a:srgbClr val="171A59"/>
                </a:solidFill>
                <a:latin typeface="Arimo"/>
              </a:rPr>
              <a:t> ID UC-02;</a:t>
            </a:r>
          </a:p>
          <a:p>
            <a:pPr>
              <a:lnSpc>
                <a:spcPts val="4415"/>
              </a:lnSpc>
            </a:pPr>
            <a:r>
              <a:rPr lang="en-US" sz="2412">
                <a:solidFill>
                  <a:srgbClr val="171A59"/>
                </a:solidFill>
                <a:latin typeface="Arimo Bold"/>
              </a:rPr>
              <a:t>Goals </a:t>
            </a:r>
            <a:r>
              <a:rPr lang="en-US" sz="2412">
                <a:solidFill>
                  <a:srgbClr val="171A59"/>
                </a:solidFill>
                <a:latin typeface="Arimo"/>
              </a:rPr>
              <a:t>Успішний вхід користувача на сторінку інструкцій;</a:t>
            </a:r>
          </a:p>
          <a:p>
            <a:pPr>
              <a:lnSpc>
                <a:spcPts val="4415"/>
              </a:lnSpc>
            </a:pPr>
            <a:r>
              <a:rPr lang="en-US" sz="2412">
                <a:solidFill>
                  <a:srgbClr val="171A59"/>
                </a:solidFill>
                <a:latin typeface="Arimo Bold"/>
              </a:rPr>
              <a:t>Actors </a:t>
            </a:r>
            <a:r>
              <a:rPr lang="en-US" sz="2412">
                <a:solidFill>
                  <a:srgbClr val="171A59"/>
                </a:solidFill>
                <a:latin typeface="Arimo"/>
              </a:rPr>
              <a:t>Користувач;</a:t>
            </a:r>
          </a:p>
          <a:p>
            <a:pPr>
              <a:lnSpc>
                <a:spcPts val="4415"/>
              </a:lnSpc>
            </a:pPr>
            <a:r>
              <a:rPr lang="en-US" sz="2412">
                <a:solidFill>
                  <a:srgbClr val="171A59"/>
                </a:solidFill>
                <a:latin typeface="Arimo Bold"/>
              </a:rPr>
              <a:t>Trigger </a:t>
            </a:r>
            <a:r>
              <a:rPr lang="en-US" sz="2412">
                <a:solidFill>
                  <a:srgbClr val="171A59"/>
                </a:solidFill>
                <a:latin typeface="Arimo"/>
              </a:rPr>
              <a:t>Користувач бажає увійти на сторінку інструкцій;</a:t>
            </a:r>
          </a:p>
          <a:p>
            <a:pPr>
              <a:lnSpc>
                <a:spcPts val="4415"/>
              </a:lnSpc>
            </a:pPr>
            <a:r>
              <a:rPr lang="en-US" sz="2412">
                <a:solidFill>
                  <a:srgbClr val="171A59"/>
                </a:solidFill>
                <a:latin typeface="Arimo Bold"/>
              </a:rPr>
              <a:t>Pre-conditions </a:t>
            </a:r>
            <a:r>
              <a:rPr lang="en-US" sz="2412">
                <a:solidFill>
                  <a:srgbClr val="171A59"/>
                </a:solidFill>
                <a:latin typeface="Arimo"/>
              </a:rPr>
              <a:t>Користувач успішно увійшов в додаток та знаходиться не на цій сторінці;</a:t>
            </a:r>
          </a:p>
          <a:p>
            <a:pPr>
              <a:lnSpc>
                <a:spcPts val="4415"/>
              </a:lnSpc>
            </a:pPr>
            <a:r>
              <a:rPr lang="en-US" sz="2412">
                <a:solidFill>
                  <a:srgbClr val="171A59"/>
                </a:solidFill>
                <a:latin typeface="Arimo Bold"/>
              </a:rPr>
              <a:t>Flow of Events </a:t>
            </a:r>
            <a:r>
              <a:rPr lang="en-US" sz="2412">
                <a:solidFill>
                  <a:srgbClr val="171A59"/>
                </a:solidFill>
                <a:latin typeface="Arimo"/>
              </a:rPr>
              <a:t>Користувач переходить на сторінку інструкцій;</a:t>
            </a:r>
          </a:p>
          <a:p>
            <a:pPr>
              <a:lnSpc>
                <a:spcPts val="4415"/>
              </a:lnSpc>
            </a:pPr>
            <a:r>
              <a:rPr lang="en-US" sz="2412">
                <a:solidFill>
                  <a:srgbClr val="171A59"/>
                </a:solidFill>
                <a:latin typeface="Arimo Bold"/>
              </a:rPr>
              <a:t>Extension </a:t>
            </a:r>
            <a:r>
              <a:rPr lang="en-US" sz="2412">
                <a:solidFill>
                  <a:srgbClr val="171A59"/>
                </a:solidFill>
                <a:latin typeface="Arimo"/>
              </a:rPr>
              <a:t>Відсутні;</a:t>
            </a:r>
          </a:p>
          <a:p>
            <a:pPr marL="0" lvl="0" indent="0" algn="l">
              <a:lnSpc>
                <a:spcPts val="4415"/>
              </a:lnSpc>
            </a:pPr>
            <a:r>
              <a:rPr lang="en-US" sz="2412">
                <a:solidFill>
                  <a:srgbClr val="171A59"/>
                </a:solidFill>
                <a:latin typeface="Arimo Bold"/>
              </a:rPr>
              <a:t>Post-Condition</a:t>
            </a:r>
            <a:r>
              <a:rPr lang="en-US" sz="2412">
                <a:solidFill>
                  <a:srgbClr val="171A59"/>
                </a:solidFill>
                <a:latin typeface="Arimo"/>
              </a:rPr>
              <a:t>Перехід на сторінку інструкцій.</a:t>
            </a:r>
          </a:p>
        </p:txBody>
      </p:sp>
      <p:sp>
        <p:nvSpPr>
          <p:cNvPr id="15" name="TextBox 15"/>
          <p:cNvSpPr txBox="1"/>
          <p:nvPr/>
        </p:nvSpPr>
        <p:spPr>
          <a:xfrm>
            <a:off x="9615263" y="1210946"/>
            <a:ext cx="7778520" cy="7703183"/>
          </a:xfrm>
          <a:prstGeom prst="rect">
            <a:avLst/>
          </a:prstGeom>
        </p:spPr>
        <p:txBody>
          <a:bodyPr lIns="0" tIns="0" rIns="0" bIns="0" rtlCol="0" anchor="t">
            <a:spAutoFit/>
          </a:bodyPr>
          <a:lstStyle/>
          <a:p>
            <a:pPr>
              <a:lnSpc>
                <a:spcPts val="4415"/>
              </a:lnSpc>
            </a:pPr>
            <a:r>
              <a:rPr lang="en-US" sz="2412">
                <a:solidFill>
                  <a:srgbClr val="171A59"/>
                </a:solidFill>
                <a:latin typeface="Arimo Bold"/>
              </a:rPr>
              <a:t>Use case name </a:t>
            </a:r>
            <a:r>
              <a:rPr lang="en-US" sz="2412">
                <a:solidFill>
                  <a:srgbClr val="171A59"/>
                </a:solidFill>
                <a:latin typeface="Arimo"/>
              </a:rPr>
              <a:t>Вхід користувача на сторінку інструкцій;</a:t>
            </a:r>
          </a:p>
          <a:p>
            <a:pPr>
              <a:lnSpc>
                <a:spcPts val="4415"/>
              </a:lnSpc>
            </a:pPr>
            <a:r>
              <a:rPr lang="en-US" sz="2412">
                <a:solidFill>
                  <a:srgbClr val="171A59"/>
                </a:solidFill>
                <a:latin typeface="Arimo Bold"/>
              </a:rPr>
              <a:t>Use case ID</a:t>
            </a:r>
            <a:r>
              <a:rPr lang="en-US" sz="2412">
                <a:solidFill>
                  <a:srgbClr val="171A59"/>
                </a:solidFill>
                <a:latin typeface="Arimo"/>
              </a:rPr>
              <a:t> UC-03;</a:t>
            </a:r>
          </a:p>
          <a:p>
            <a:pPr>
              <a:lnSpc>
                <a:spcPts val="4415"/>
              </a:lnSpc>
            </a:pPr>
            <a:r>
              <a:rPr lang="en-US" sz="2412">
                <a:solidFill>
                  <a:srgbClr val="171A59"/>
                </a:solidFill>
                <a:latin typeface="Arimo Bold"/>
              </a:rPr>
              <a:t>Goals  </a:t>
            </a:r>
            <a:r>
              <a:rPr lang="en-US" sz="2412">
                <a:solidFill>
                  <a:srgbClr val="171A59"/>
                </a:solidFill>
                <a:latin typeface="Arimo"/>
              </a:rPr>
              <a:t>Успішний вхід користувача на сторінку інструкцій; </a:t>
            </a:r>
          </a:p>
          <a:p>
            <a:pPr>
              <a:lnSpc>
                <a:spcPts val="4415"/>
              </a:lnSpc>
            </a:pPr>
            <a:r>
              <a:rPr lang="en-US" sz="2412">
                <a:solidFill>
                  <a:srgbClr val="171A59"/>
                </a:solidFill>
                <a:latin typeface="Arimo Bold"/>
              </a:rPr>
              <a:t>Actors </a:t>
            </a:r>
            <a:r>
              <a:rPr lang="en-US" sz="2412">
                <a:solidFill>
                  <a:srgbClr val="171A59"/>
                </a:solidFill>
                <a:latin typeface="Arimo"/>
              </a:rPr>
              <a:t>Користувач;</a:t>
            </a:r>
          </a:p>
          <a:p>
            <a:pPr>
              <a:lnSpc>
                <a:spcPts val="4415"/>
              </a:lnSpc>
            </a:pPr>
            <a:r>
              <a:rPr lang="en-US" sz="2412">
                <a:solidFill>
                  <a:srgbClr val="171A59"/>
                </a:solidFill>
                <a:latin typeface="Arimo Bold"/>
              </a:rPr>
              <a:t>Trigger </a:t>
            </a:r>
            <a:r>
              <a:rPr lang="en-US" sz="2412">
                <a:solidFill>
                  <a:srgbClr val="171A59"/>
                </a:solidFill>
                <a:latin typeface="Arimo"/>
              </a:rPr>
              <a:t>Користувач бажає увійти на сторінку інструкцій;</a:t>
            </a:r>
          </a:p>
          <a:p>
            <a:pPr>
              <a:lnSpc>
                <a:spcPts val="4415"/>
              </a:lnSpc>
            </a:pPr>
            <a:r>
              <a:rPr lang="en-US" sz="2412">
                <a:solidFill>
                  <a:srgbClr val="171A59"/>
                </a:solidFill>
                <a:latin typeface="Arimo Bold"/>
              </a:rPr>
              <a:t>Pre-conditions</a:t>
            </a:r>
            <a:r>
              <a:rPr lang="en-US" sz="2412">
                <a:solidFill>
                  <a:srgbClr val="171A59"/>
                </a:solidFill>
                <a:latin typeface="Arimo"/>
              </a:rPr>
              <a:t> Користувач успішно увійшов в додаток та знаходиться не на цій сторінці;</a:t>
            </a:r>
          </a:p>
          <a:p>
            <a:pPr>
              <a:lnSpc>
                <a:spcPts val="4415"/>
              </a:lnSpc>
            </a:pPr>
            <a:r>
              <a:rPr lang="en-US" sz="2412">
                <a:solidFill>
                  <a:srgbClr val="171A59"/>
                </a:solidFill>
                <a:latin typeface="Arimo Bold"/>
              </a:rPr>
              <a:t>Flow of Events</a:t>
            </a:r>
            <a:r>
              <a:rPr lang="en-US" sz="2412">
                <a:solidFill>
                  <a:srgbClr val="171A59"/>
                </a:solidFill>
                <a:latin typeface="Arimo"/>
              </a:rPr>
              <a:t> Користувач переходить на сторінку авторів;</a:t>
            </a:r>
          </a:p>
          <a:p>
            <a:pPr>
              <a:lnSpc>
                <a:spcPts val="4415"/>
              </a:lnSpc>
            </a:pPr>
            <a:r>
              <a:rPr lang="en-US" sz="2412">
                <a:solidFill>
                  <a:srgbClr val="171A59"/>
                </a:solidFill>
                <a:latin typeface="Arimo Bold"/>
              </a:rPr>
              <a:t>Extension</a:t>
            </a:r>
            <a:r>
              <a:rPr lang="en-US" sz="2412">
                <a:solidFill>
                  <a:srgbClr val="171A59"/>
                </a:solidFill>
                <a:latin typeface="Arimo"/>
              </a:rPr>
              <a:t> Відсутні;</a:t>
            </a:r>
          </a:p>
          <a:p>
            <a:pPr marL="0" lvl="0" indent="0" algn="l">
              <a:lnSpc>
                <a:spcPts val="4415"/>
              </a:lnSpc>
            </a:pPr>
            <a:r>
              <a:rPr lang="en-US" sz="2412">
                <a:solidFill>
                  <a:srgbClr val="171A59"/>
                </a:solidFill>
                <a:latin typeface="Arimo Bold"/>
              </a:rPr>
              <a:t>Post-Condition</a:t>
            </a:r>
            <a:r>
              <a:rPr lang="en-US" sz="2412">
                <a:solidFill>
                  <a:srgbClr val="171A59"/>
                </a:solidFill>
                <a:latin typeface="Arimo"/>
              </a:rPr>
              <a:t> Перехід на сторінку авторів.</a:t>
            </a:r>
          </a:p>
        </p:txBody>
      </p:sp>
      <p:sp>
        <p:nvSpPr>
          <p:cNvPr id="16" name="TextBox 16"/>
          <p:cNvSpPr txBox="1"/>
          <p:nvPr/>
        </p:nvSpPr>
        <p:spPr>
          <a:xfrm>
            <a:off x="725827" y="507367"/>
            <a:ext cx="7778520" cy="541907"/>
          </a:xfrm>
          <a:prstGeom prst="rect">
            <a:avLst/>
          </a:prstGeom>
        </p:spPr>
        <p:txBody>
          <a:bodyPr lIns="0" tIns="0" rIns="0" bIns="0" rtlCol="0" anchor="t">
            <a:spAutoFit/>
          </a:bodyPr>
          <a:lstStyle/>
          <a:p>
            <a:pPr marL="0" lvl="0" indent="0" algn="l">
              <a:lnSpc>
                <a:spcPts val="4598"/>
              </a:lnSpc>
            </a:pPr>
            <a:r>
              <a:rPr lang="en-US" sz="2512">
                <a:solidFill>
                  <a:srgbClr val="171A59"/>
                </a:solidFill>
                <a:latin typeface="Arimo Bold"/>
              </a:rPr>
              <a:t>Варіант використання UC-02</a:t>
            </a:r>
          </a:p>
        </p:txBody>
      </p:sp>
      <p:sp>
        <p:nvSpPr>
          <p:cNvPr id="17" name="TextBox 17"/>
          <p:cNvSpPr txBox="1"/>
          <p:nvPr/>
        </p:nvSpPr>
        <p:spPr>
          <a:xfrm>
            <a:off x="9500624" y="507367"/>
            <a:ext cx="7778520" cy="541907"/>
          </a:xfrm>
          <a:prstGeom prst="rect">
            <a:avLst/>
          </a:prstGeom>
        </p:spPr>
        <p:txBody>
          <a:bodyPr lIns="0" tIns="0" rIns="0" bIns="0" rtlCol="0" anchor="t">
            <a:spAutoFit/>
          </a:bodyPr>
          <a:lstStyle/>
          <a:p>
            <a:pPr marL="0" lvl="0" indent="0" algn="l">
              <a:lnSpc>
                <a:spcPts val="4598"/>
              </a:lnSpc>
            </a:pPr>
            <a:r>
              <a:rPr lang="en-US" sz="2512">
                <a:solidFill>
                  <a:srgbClr val="171A59"/>
                </a:solidFill>
                <a:latin typeface="Arimo Bold"/>
              </a:rPr>
              <a:t>Варіант використання UC-03</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ADFDF"/>
        </a:solidFill>
        <a:effectLst/>
      </p:bgPr>
    </p:bg>
    <p:spTree>
      <p:nvGrpSpPr>
        <p:cNvPr id="1" name=""/>
        <p:cNvGrpSpPr/>
        <p:nvPr/>
      </p:nvGrpSpPr>
      <p:grpSpPr>
        <a:xfrm>
          <a:off x="0" y="0"/>
          <a:ext cx="0" cy="0"/>
          <a:chOff x="0" y="0"/>
          <a:chExt cx="0" cy="0"/>
        </a:xfrm>
      </p:grpSpPr>
      <p:grpSp>
        <p:nvGrpSpPr>
          <p:cNvPr id="2" name="Group 2"/>
          <p:cNvGrpSpPr/>
          <p:nvPr/>
        </p:nvGrpSpPr>
        <p:grpSpPr>
          <a:xfrm>
            <a:off x="-3996440" y="3873892"/>
            <a:ext cx="10050281" cy="9719679"/>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FFFFF">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4225816" y="-1924190"/>
            <a:ext cx="6106658" cy="5905781"/>
            <a:chOff x="0" y="0"/>
            <a:chExt cx="840446" cy="812800"/>
          </a:xfrm>
        </p:grpSpPr>
        <p:sp>
          <p:nvSpPr>
            <p:cNvPr id="6" name="Freeform 6"/>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FFFFF">
                <a:alpha val="40784"/>
              </a:srgbClr>
            </a:solidFill>
          </p:spPr>
          <p:txBody>
            <a:bodyPr/>
            <a:lstStyle/>
            <a:p>
              <a:endParaRPr lang="en-GB"/>
            </a:p>
          </p:txBody>
        </p:sp>
        <p:sp>
          <p:nvSpPr>
            <p:cNvPr id="7" name="TextBox 7"/>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9144000" y="288668"/>
            <a:ext cx="8721046" cy="9696313"/>
            <a:chOff x="0" y="0"/>
            <a:chExt cx="2296901" cy="2553761"/>
          </a:xfrm>
        </p:grpSpPr>
        <p:sp>
          <p:nvSpPr>
            <p:cNvPr id="9" name="Freeform 9"/>
            <p:cNvSpPr/>
            <p:nvPr/>
          </p:nvSpPr>
          <p:spPr>
            <a:xfrm>
              <a:off x="0" y="0"/>
              <a:ext cx="2296901" cy="2553761"/>
            </a:xfrm>
            <a:custGeom>
              <a:avLst/>
              <a:gdLst/>
              <a:ahLst/>
              <a:cxnLst/>
              <a:rect l="l" t="t" r="r" b="b"/>
              <a:pathLst>
                <a:path w="2296901" h="2553761">
                  <a:moveTo>
                    <a:pt x="0" y="0"/>
                  </a:moveTo>
                  <a:lnTo>
                    <a:pt x="2296901" y="0"/>
                  </a:lnTo>
                  <a:lnTo>
                    <a:pt x="2296901" y="2553761"/>
                  </a:lnTo>
                  <a:lnTo>
                    <a:pt x="0" y="2553761"/>
                  </a:lnTo>
                  <a:close/>
                </a:path>
              </a:pathLst>
            </a:custGeom>
            <a:solidFill>
              <a:srgbClr val="FEFAF1"/>
            </a:solidFill>
            <a:ln w="38100" cap="sq">
              <a:solidFill>
                <a:srgbClr val="2C2F6F"/>
              </a:solidFill>
              <a:prstDash val="solid"/>
              <a:miter/>
            </a:ln>
          </p:spPr>
          <p:txBody>
            <a:bodyPr/>
            <a:lstStyle/>
            <a:p>
              <a:endParaRPr lang="en-GB"/>
            </a:p>
          </p:txBody>
        </p:sp>
        <p:sp>
          <p:nvSpPr>
            <p:cNvPr id="10" name="TextBox 10"/>
            <p:cNvSpPr txBox="1"/>
            <p:nvPr/>
          </p:nvSpPr>
          <p:spPr>
            <a:xfrm>
              <a:off x="0" y="-19050"/>
              <a:ext cx="2296901" cy="2572811"/>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1" name="Group 11"/>
          <p:cNvGrpSpPr/>
          <p:nvPr/>
        </p:nvGrpSpPr>
        <p:grpSpPr>
          <a:xfrm>
            <a:off x="422954" y="288668"/>
            <a:ext cx="8384267" cy="9696313"/>
            <a:chOff x="0" y="0"/>
            <a:chExt cx="2208202" cy="2553761"/>
          </a:xfrm>
        </p:grpSpPr>
        <p:sp>
          <p:nvSpPr>
            <p:cNvPr id="12" name="Freeform 12"/>
            <p:cNvSpPr/>
            <p:nvPr/>
          </p:nvSpPr>
          <p:spPr>
            <a:xfrm>
              <a:off x="0" y="0"/>
              <a:ext cx="2208202" cy="2553761"/>
            </a:xfrm>
            <a:custGeom>
              <a:avLst/>
              <a:gdLst/>
              <a:ahLst/>
              <a:cxnLst/>
              <a:rect l="l" t="t" r="r" b="b"/>
              <a:pathLst>
                <a:path w="2208202" h="2553761">
                  <a:moveTo>
                    <a:pt x="0" y="0"/>
                  </a:moveTo>
                  <a:lnTo>
                    <a:pt x="2208202" y="0"/>
                  </a:lnTo>
                  <a:lnTo>
                    <a:pt x="2208202" y="2553761"/>
                  </a:lnTo>
                  <a:lnTo>
                    <a:pt x="0" y="2553761"/>
                  </a:lnTo>
                  <a:close/>
                </a:path>
              </a:pathLst>
            </a:custGeom>
            <a:solidFill>
              <a:srgbClr val="FEFAF1"/>
            </a:solidFill>
            <a:ln w="38100" cap="sq">
              <a:solidFill>
                <a:srgbClr val="2C2F6F"/>
              </a:solidFill>
              <a:prstDash val="solid"/>
              <a:miter/>
            </a:ln>
          </p:spPr>
          <p:txBody>
            <a:bodyPr/>
            <a:lstStyle/>
            <a:p>
              <a:endParaRPr lang="en-GB"/>
            </a:p>
          </p:txBody>
        </p:sp>
        <p:sp>
          <p:nvSpPr>
            <p:cNvPr id="13" name="TextBox 13"/>
            <p:cNvSpPr txBox="1"/>
            <p:nvPr/>
          </p:nvSpPr>
          <p:spPr>
            <a:xfrm>
              <a:off x="0" y="-19050"/>
              <a:ext cx="2208202" cy="2572811"/>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4" name="TextBox 14"/>
          <p:cNvSpPr txBox="1"/>
          <p:nvPr/>
        </p:nvSpPr>
        <p:spPr>
          <a:xfrm>
            <a:off x="725827" y="1210946"/>
            <a:ext cx="7778520" cy="8255633"/>
          </a:xfrm>
          <a:prstGeom prst="rect">
            <a:avLst/>
          </a:prstGeom>
        </p:spPr>
        <p:txBody>
          <a:bodyPr lIns="0" tIns="0" rIns="0" bIns="0" rtlCol="0" anchor="t">
            <a:spAutoFit/>
          </a:bodyPr>
          <a:lstStyle/>
          <a:p>
            <a:pPr>
              <a:lnSpc>
                <a:spcPts val="4415"/>
              </a:lnSpc>
            </a:pPr>
            <a:r>
              <a:rPr lang="en-US" sz="2412">
                <a:solidFill>
                  <a:srgbClr val="171A59"/>
                </a:solidFill>
                <a:latin typeface="Arimo Bold"/>
              </a:rPr>
              <a:t>Use case</a:t>
            </a:r>
            <a:r>
              <a:rPr lang="en-US" sz="2412">
                <a:solidFill>
                  <a:srgbClr val="171A59"/>
                </a:solidFill>
                <a:latin typeface="Arimo"/>
              </a:rPr>
              <a:t> </a:t>
            </a:r>
            <a:r>
              <a:rPr lang="en-US" sz="2412">
                <a:solidFill>
                  <a:srgbClr val="171A59"/>
                </a:solidFill>
                <a:latin typeface="Arimo Bold"/>
              </a:rPr>
              <a:t>name </a:t>
            </a:r>
            <a:r>
              <a:rPr lang="en-US" sz="2412">
                <a:solidFill>
                  <a:srgbClr val="171A59"/>
                </a:solidFill>
                <a:latin typeface="Arimo"/>
              </a:rPr>
              <a:t>Вхід користувача на сторінку майбутнього використання;</a:t>
            </a:r>
          </a:p>
          <a:p>
            <a:pPr>
              <a:lnSpc>
                <a:spcPts val="4415"/>
              </a:lnSpc>
            </a:pPr>
            <a:r>
              <a:rPr lang="en-US" sz="2412">
                <a:solidFill>
                  <a:srgbClr val="171A59"/>
                </a:solidFill>
                <a:latin typeface="Arimo Bold"/>
              </a:rPr>
              <a:t>Use case</a:t>
            </a:r>
            <a:r>
              <a:rPr lang="en-US" sz="2412">
                <a:solidFill>
                  <a:srgbClr val="171A59"/>
                </a:solidFill>
                <a:latin typeface="Arimo"/>
              </a:rPr>
              <a:t> ID UC-04;</a:t>
            </a:r>
          </a:p>
          <a:p>
            <a:pPr>
              <a:lnSpc>
                <a:spcPts val="4415"/>
              </a:lnSpc>
            </a:pPr>
            <a:r>
              <a:rPr lang="en-US" sz="2412">
                <a:solidFill>
                  <a:srgbClr val="171A59"/>
                </a:solidFill>
                <a:latin typeface="Arimo Bold"/>
              </a:rPr>
              <a:t>Goals </a:t>
            </a:r>
            <a:r>
              <a:rPr lang="en-US" sz="2412">
                <a:solidFill>
                  <a:srgbClr val="171A59"/>
                </a:solidFill>
                <a:latin typeface="Arimo"/>
              </a:rPr>
              <a:t>Успішний вхід користувача на сторінку майбутнього використання;</a:t>
            </a:r>
          </a:p>
          <a:p>
            <a:pPr>
              <a:lnSpc>
                <a:spcPts val="4415"/>
              </a:lnSpc>
            </a:pPr>
            <a:r>
              <a:rPr lang="en-US" sz="2412">
                <a:solidFill>
                  <a:srgbClr val="171A59"/>
                </a:solidFill>
                <a:latin typeface="Arimo Bold"/>
              </a:rPr>
              <a:t>Actors </a:t>
            </a:r>
            <a:r>
              <a:rPr lang="en-US" sz="2412">
                <a:solidFill>
                  <a:srgbClr val="171A59"/>
                </a:solidFill>
                <a:latin typeface="Arimo"/>
              </a:rPr>
              <a:t>Користувач;</a:t>
            </a:r>
          </a:p>
          <a:p>
            <a:pPr>
              <a:lnSpc>
                <a:spcPts val="4415"/>
              </a:lnSpc>
            </a:pPr>
            <a:r>
              <a:rPr lang="en-US" sz="2412">
                <a:solidFill>
                  <a:srgbClr val="171A59"/>
                </a:solidFill>
                <a:latin typeface="Arimo Bold"/>
              </a:rPr>
              <a:t>Trigger </a:t>
            </a:r>
            <a:r>
              <a:rPr lang="en-US" sz="2412">
                <a:solidFill>
                  <a:srgbClr val="171A59"/>
                </a:solidFill>
                <a:latin typeface="Arimo"/>
              </a:rPr>
              <a:t>Користувач бажає увійти на сторінку майбутнього використання;</a:t>
            </a:r>
          </a:p>
          <a:p>
            <a:pPr>
              <a:lnSpc>
                <a:spcPts val="4415"/>
              </a:lnSpc>
            </a:pPr>
            <a:r>
              <a:rPr lang="en-US" sz="2412">
                <a:solidFill>
                  <a:srgbClr val="171A59"/>
                </a:solidFill>
                <a:latin typeface="Arimo Bold"/>
              </a:rPr>
              <a:t>Pre-conditions </a:t>
            </a:r>
            <a:r>
              <a:rPr lang="en-US" sz="2412">
                <a:solidFill>
                  <a:srgbClr val="171A59"/>
                </a:solidFill>
                <a:latin typeface="Arimo"/>
              </a:rPr>
              <a:t>Користувач успішно увійшов в додаток та знаходиться не на цій сторінці;</a:t>
            </a:r>
          </a:p>
          <a:p>
            <a:pPr>
              <a:lnSpc>
                <a:spcPts val="4415"/>
              </a:lnSpc>
            </a:pPr>
            <a:r>
              <a:rPr lang="en-US" sz="2412">
                <a:solidFill>
                  <a:srgbClr val="171A59"/>
                </a:solidFill>
                <a:latin typeface="Arimo Bold"/>
              </a:rPr>
              <a:t>Flow of Events </a:t>
            </a:r>
            <a:r>
              <a:rPr lang="en-US" sz="2412">
                <a:solidFill>
                  <a:srgbClr val="171A59"/>
                </a:solidFill>
                <a:latin typeface="Arimo"/>
              </a:rPr>
              <a:t>Користувач переходить на сторінку майбутнього використання;</a:t>
            </a:r>
          </a:p>
          <a:p>
            <a:pPr>
              <a:lnSpc>
                <a:spcPts val="4415"/>
              </a:lnSpc>
            </a:pPr>
            <a:r>
              <a:rPr lang="en-US" sz="2412">
                <a:solidFill>
                  <a:srgbClr val="171A59"/>
                </a:solidFill>
                <a:latin typeface="Arimo Bold"/>
              </a:rPr>
              <a:t>Extension </a:t>
            </a:r>
            <a:r>
              <a:rPr lang="en-US" sz="2412">
                <a:solidFill>
                  <a:srgbClr val="171A59"/>
                </a:solidFill>
                <a:latin typeface="Arimo"/>
              </a:rPr>
              <a:t>Відсутні;</a:t>
            </a:r>
          </a:p>
          <a:p>
            <a:pPr marL="0" lvl="0" indent="0" algn="l">
              <a:lnSpc>
                <a:spcPts val="4415"/>
              </a:lnSpc>
            </a:pPr>
            <a:r>
              <a:rPr lang="en-US" sz="2412">
                <a:solidFill>
                  <a:srgbClr val="171A59"/>
                </a:solidFill>
                <a:latin typeface="Arimo Bold"/>
              </a:rPr>
              <a:t>Post-Condition </a:t>
            </a:r>
            <a:r>
              <a:rPr lang="en-US" sz="2412">
                <a:solidFill>
                  <a:srgbClr val="171A59"/>
                </a:solidFill>
                <a:latin typeface="Arimo"/>
              </a:rPr>
              <a:t>Перехід на сторінку майбутнього використання.</a:t>
            </a:r>
          </a:p>
        </p:txBody>
      </p:sp>
      <p:sp>
        <p:nvSpPr>
          <p:cNvPr id="15" name="TextBox 15"/>
          <p:cNvSpPr txBox="1"/>
          <p:nvPr/>
        </p:nvSpPr>
        <p:spPr>
          <a:xfrm>
            <a:off x="9615263" y="1210946"/>
            <a:ext cx="7778520" cy="6598283"/>
          </a:xfrm>
          <a:prstGeom prst="rect">
            <a:avLst/>
          </a:prstGeom>
        </p:spPr>
        <p:txBody>
          <a:bodyPr lIns="0" tIns="0" rIns="0" bIns="0" rtlCol="0" anchor="t">
            <a:spAutoFit/>
          </a:bodyPr>
          <a:lstStyle/>
          <a:p>
            <a:pPr>
              <a:lnSpc>
                <a:spcPts val="4415"/>
              </a:lnSpc>
            </a:pPr>
            <a:r>
              <a:rPr lang="en-US" sz="2412">
                <a:solidFill>
                  <a:srgbClr val="171A59"/>
                </a:solidFill>
                <a:latin typeface="Arimo Bold"/>
              </a:rPr>
              <a:t>Use case name </a:t>
            </a:r>
            <a:r>
              <a:rPr lang="en-US" sz="2412">
                <a:solidFill>
                  <a:srgbClr val="171A59"/>
                </a:solidFill>
                <a:latin typeface="Arimo"/>
              </a:rPr>
              <a:t>Вхід користувача на сторінку ліцензій;</a:t>
            </a:r>
          </a:p>
          <a:p>
            <a:pPr>
              <a:lnSpc>
                <a:spcPts val="4415"/>
              </a:lnSpc>
            </a:pPr>
            <a:r>
              <a:rPr lang="en-US" sz="2412">
                <a:solidFill>
                  <a:srgbClr val="171A59"/>
                </a:solidFill>
                <a:latin typeface="Arimo Bold"/>
              </a:rPr>
              <a:t>Use case ID</a:t>
            </a:r>
            <a:r>
              <a:rPr lang="en-US" sz="2412">
                <a:solidFill>
                  <a:srgbClr val="171A59"/>
                </a:solidFill>
                <a:latin typeface="Arimo"/>
              </a:rPr>
              <a:t> UC-05;</a:t>
            </a:r>
          </a:p>
          <a:p>
            <a:pPr>
              <a:lnSpc>
                <a:spcPts val="4415"/>
              </a:lnSpc>
            </a:pPr>
            <a:r>
              <a:rPr lang="en-US" sz="2412">
                <a:solidFill>
                  <a:srgbClr val="171A59"/>
                </a:solidFill>
                <a:latin typeface="Arimo Bold"/>
              </a:rPr>
              <a:t>Goals  </a:t>
            </a:r>
            <a:r>
              <a:rPr lang="en-US" sz="2412">
                <a:solidFill>
                  <a:srgbClr val="171A59"/>
                </a:solidFill>
                <a:latin typeface="Arimo"/>
              </a:rPr>
              <a:t>Успішний вхід користувача на сторінку ліцензій; </a:t>
            </a:r>
          </a:p>
          <a:p>
            <a:pPr>
              <a:lnSpc>
                <a:spcPts val="4415"/>
              </a:lnSpc>
            </a:pPr>
            <a:r>
              <a:rPr lang="en-US" sz="2412">
                <a:solidFill>
                  <a:srgbClr val="171A59"/>
                </a:solidFill>
                <a:latin typeface="Arimo Bold"/>
              </a:rPr>
              <a:t>Actors </a:t>
            </a:r>
            <a:r>
              <a:rPr lang="en-US" sz="2412">
                <a:solidFill>
                  <a:srgbClr val="171A59"/>
                </a:solidFill>
                <a:latin typeface="Arimo"/>
              </a:rPr>
              <a:t>Користувач;</a:t>
            </a:r>
          </a:p>
          <a:p>
            <a:pPr>
              <a:lnSpc>
                <a:spcPts val="4415"/>
              </a:lnSpc>
            </a:pPr>
            <a:r>
              <a:rPr lang="en-US" sz="2412">
                <a:solidFill>
                  <a:srgbClr val="171A59"/>
                </a:solidFill>
                <a:latin typeface="Arimo Bold"/>
              </a:rPr>
              <a:t>Trigger </a:t>
            </a:r>
            <a:r>
              <a:rPr lang="en-US" sz="2412">
                <a:solidFill>
                  <a:srgbClr val="171A59"/>
                </a:solidFill>
                <a:latin typeface="Arimo"/>
              </a:rPr>
              <a:t>Користувач бажає увійти на сторінку ліцензій;</a:t>
            </a:r>
          </a:p>
          <a:p>
            <a:pPr>
              <a:lnSpc>
                <a:spcPts val="4415"/>
              </a:lnSpc>
            </a:pPr>
            <a:r>
              <a:rPr lang="en-US" sz="2412">
                <a:solidFill>
                  <a:srgbClr val="171A59"/>
                </a:solidFill>
                <a:latin typeface="Arimo Bold"/>
              </a:rPr>
              <a:t>Pre-conditions</a:t>
            </a:r>
            <a:r>
              <a:rPr lang="en-US" sz="2412">
                <a:solidFill>
                  <a:srgbClr val="171A59"/>
                </a:solidFill>
                <a:latin typeface="Arimo"/>
              </a:rPr>
              <a:t> Користувач успішно увійшов в додаток та знаходиться не на цій сторінці;</a:t>
            </a:r>
          </a:p>
          <a:p>
            <a:pPr>
              <a:lnSpc>
                <a:spcPts val="4415"/>
              </a:lnSpc>
            </a:pPr>
            <a:r>
              <a:rPr lang="en-US" sz="2412">
                <a:solidFill>
                  <a:srgbClr val="171A59"/>
                </a:solidFill>
                <a:latin typeface="Arimo Bold"/>
              </a:rPr>
              <a:t>Flow of Events</a:t>
            </a:r>
            <a:r>
              <a:rPr lang="en-US" sz="2412">
                <a:solidFill>
                  <a:srgbClr val="171A59"/>
                </a:solidFill>
                <a:latin typeface="Arimo"/>
              </a:rPr>
              <a:t> Користувач переходить на сторінку ліцензій;</a:t>
            </a:r>
          </a:p>
          <a:p>
            <a:pPr>
              <a:lnSpc>
                <a:spcPts val="4415"/>
              </a:lnSpc>
            </a:pPr>
            <a:r>
              <a:rPr lang="en-US" sz="2412">
                <a:solidFill>
                  <a:srgbClr val="171A59"/>
                </a:solidFill>
                <a:latin typeface="Arimo Bold"/>
              </a:rPr>
              <a:t>Extension</a:t>
            </a:r>
            <a:r>
              <a:rPr lang="en-US" sz="2412">
                <a:solidFill>
                  <a:srgbClr val="171A59"/>
                </a:solidFill>
                <a:latin typeface="Arimo"/>
              </a:rPr>
              <a:t> Відсутні;</a:t>
            </a:r>
          </a:p>
          <a:p>
            <a:pPr marL="0" lvl="0" indent="0" algn="l">
              <a:lnSpc>
                <a:spcPts val="4415"/>
              </a:lnSpc>
            </a:pPr>
            <a:r>
              <a:rPr lang="en-US" sz="2412">
                <a:solidFill>
                  <a:srgbClr val="171A59"/>
                </a:solidFill>
                <a:latin typeface="Arimo Bold"/>
              </a:rPr>
              <a:t>Post-Condition</a:t>
            </a:r>
            <a:r>
              <a:rPr lang="en-US" sz="2412">
                <a:solidFill>
                  <a:srgbClr val="171A59"/>
                </a:solidFill>
                <a:latin typeface="Arimo"/>
              </a:rPr>
              <a:t> Перехід на сторінку ліцензів.</a:t>
            </a:r>
          </a:p>
        </p:txBody>
      </p:sp>
      <p:sp>
        <p:nvSpPr>
          <p:cNvPr id="16" name="TextBox 16"/>
          <p:cNvSpPr txBox="1"/>
          <p:nvPr/>
        </p:nvSpPr>
        <p:spPr>
          <a:xfrm>
            <a:off x="725827" y="507367"/>
            <a:ext cx="7778520" cy="541907"/>
          </a:xfrm>
          <a:prstGeom prst="rect">
            <a:avLst/>
          </a:prstGeom>
        </p:spPr>
        <p:txBody>
          <a:bodyPr lIns="0" tIns="0" rIns="0" bIns="0" rtlCol="0" anchor="t">
            <a:spAutoFit/>
          </a:bodyPr>
          <a:lstStyle/>
          <a:p>
            <a:pPr marL="0" lvl="0" indent="0" algn="l">
              <a:lnSpc>
                <a:spcPts val="4598"/>
              </a:lnSpc>
            </a:pPr>
            <a:r>
              <a:rPr lang="en-US" sz="2512">
                <a:solidFill>
                  <a:srgbClr val="171A59"/>
                </a:solidFill>
                <a:latin typeface="Arimo Bold"/>
              </a:rPr>
              <a:t>Варіант використання UC-04</a:t>
            </a:r>
          </a:p>
        </p:txBody>
      </p:sp>
      <p:sp>
        <p:nvSpPr>
          <p:cNvPr id="17" name="TextBox 17"/>
          <p:cNvSpPr txBox="1"/>
          <p:nvPr/>
        </p:nvSpPr>
        <p:spPr>
          <a:xfrm>
            <a:off x="9500624" y="507367"/>
            <a:ext cx="7778520" cy="541907"/>
          </a:xfrm>
          <a:prstGeom prst="rect">
            <a:avLst/>
          </a:prstGeom>
        </p:spPr>
        <p:txBody>
          <a:bodyPr lIns="0" tIns="0" rIns="0" bIns="0" rtlCol="0" anchor="t">
            <a:spAutoFit/>
          </a:bodyPr>
          <a:lstStyle/>
          <a:p>
            <a:pPr marL="0" lvl="0" indent="0" algn="l">
              <a:lnSpc>
                <a:spcPts val="4598"/>
              </a:lnSpc>
            </a:pPr>
            <a:r>
              <a:rPr lang="en-US" sz="2512">
                <a:solidFill>
                  <a:srgbClr val="171A59"/>
                </a:solidFill>
                <a:latin typeface="Arimo Bold"/>
              </a:rPr>
              <a:t>Варіант використання UC-05</a:t>
            </a:r>
          </a:p>
        </p:txBody>
      </p:sp>
      <p:sp>
        <p:nvSpPr>
          <p:cNvPr id="18" name="Freeform 18"/>
          <p:cNvSpPr/>
          <p:nvPr/>
        </p:nvSpPr>
        <p:spPr>
          <a:xfrm flipH="1">
            <a:off x="14304209" y="8133079"/>
            <a:ext cx="5087513" cy="4375261"/>
          </a:xfrm>
          <a:custGeom>
            <a:avLst/>
            <a:gdLst/>
            <a:ahLst/>
            <a:cxnLst/>
            <a:rect l="l" t="t" r="r" b="b"/>
            <a:pathLst>
              <a:path w="5087513" h="4375261">
                <a:moveTo>
                  <a:pt x="5087513" y="0"/>
                </a:moveTo>
                <a:lnTo>
                  <a:pt x="0" y="0"/>
                </a:lnTo>
                <a:lnTo>
                  <a:pt x="0" y="4375261"/>
                </a:lnTo>
                <a:lnTo>
                  <a:pt x="5087513" y="4375261"/>
                </a:lnTo>
                <a:lnTo>
                  <a:pt x="508751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9F3C4"/>
        </a:solidFill>
        <a:effectLst/>
      </p:bgPr>
    </p:bg>
    <p:spTree>
      <p:nvGrpSpPr>
        <p:cNvPr id="1" name=""/>
        <p:cNvGrpSpPr/>
        <p:nvPr/>
      </p:nvGrpSpPr>
      <p:grpSpPr>
        <a:xfrm>
          <a:off x="0" y="0"/>
          <a:ext cx="0" cy="0"/>
          <a:chOff x="0" y="0"/>
          <a:chExt cx="0" cy="0"/>
        </a:xfrm>
      </p:grpSpPr>
      <p:grpSp>
        <p:nvGrpSpPr>
          <p:cNvPr id="2" name="Group 2"/>
          <p:cNvGrpSpPr/>
          <p:nvPr/>
        </p:nvGrpSpPr>
        <p:grpSpPr>
          <a:xfrm>
            <a:off x="-3775888" y="3433869"/>
            <a:ext cx="8390975" cy="8114956"/>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CADFDF"/>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3996440" y="3873892"/>
            <a:ext cx="10050281" cy="9719679"/>
            <a:chOff x="0" y="0"/>
            <a:chExt cx="840446" cy="812800"/>
          </a:xfrm>
        </p:grpSpPr>
        <p:sp>
          <p:nvSpPr>
            <p:cNvPr id="6" name="Freeform 6"/>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FFFFF">
                <a:alpha val="40784"/>
              </a:srgbClr>
            </a:solidFill>
          </p:spPr>
          <p:txBody>
            <a:bodyPr/>
            <a:lstStyle/>
            <a:p>
              <a:endParaRPr lang="en-GB"/>
            </a:p>
          </p:txBody>
        </p:sp>
        <p:sp>
          <p:nvSpPr>
            <p:cNvPr id="7" name="TextBox 7"/>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4500855" y="-2196318"/>
            <a:ext cx="5821689" cy="5630186"/>
            <a:chOff x="0" y="0"/>
            <a:chExt cx="840446" cy="812800"/>
          </a:xfrm>
        </p:grpSpPr>
        <p:sp>
          <p:nvSpPr>
            <p:cNvPr id="9" name="Freeform 9"/>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CADFDF"/>
            </a:solidFill>
          </p:spPr>
          <p:txBody>
            <a:bodyPr/>
            <a:lstStyle/>
            <a:p>
              <a:endParaRPr lang="en-GB"/>
            </a:p>
          </p:txBody>
        </p:sp>
        <p:sp>
          <p:nvSpPr>
            <p:cNvPr id="10" name="TextBox 10"/>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14225816" y="-1924190"/>
            <a:ext cx="6106658" cy="5905781"/>
            <a:chOff x="0" y="0"/>
            <a:chExt cx="840446" cy="812800"/>
          </a:xfrm>
        </p:grpSpPr>
        <p:sp>
          <p:nvSpPr>
            <p:cNvPr id="12" name="Freeform 12"/>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FFFFF">
                <a:alpha val="40784"/>
              </a:srgbClr>
            </a:solidFill>
          </p:spPr>
          <p:txBody>
            <a:bodyPr/>
            <a:lstStyle/>
            <a:p>
              <a:endParaRPr lang="en-GB"/>
            </a:p>
          </p:txBody>
        </p:sp>
        <p:sp>
          <p:nvSpPr>
            <p:cNvPr id="13" name="TextBox 13"/>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14" name="Group 14"/>
          <p:cNvGrpSpPr/>
          <p:nvPr/>
        </p:nvGrpSpPr>
        <p:grpSpPr>
          <a:xfrm>
            <a:off x="9144000" y="288668"/>
            <a:ext cx="8721046" cy="9696313"/>
            <a:chOff x="0" y="0"/>
            <a:chExt cx="2296901" cy="2553761"/>
          </a:xfrm>
        </p:grpSpPr>
        <p:sp>
          <p:nvSpPr>
            <p:cNvPr id="15" name="Freeform 15"/>
            <p:cNvSpPr/>
            <p:nvPr/>
          </p:nvSpPr>
          <p:spPr>
            <a:xfrm>
              <a:off x="0" y="0"/>
              <a:ext cx="2296901" cy="2553761"/>
            </a:xfrm>
            <a:custGeom>
              <a:avLst/>
              <a:gdLst/>
              <a:ahLst/>
              <a:cxnLst/>
              <a:rect l="l" t="t" r="r" b="b"/>
              <a:pathLst>
                <a:path w="2296901" h="2553761">
                  <a:moveTo>
                    <a:pt x="0" y="0"/>
                  </a:moveTo>
                  <a:lnTo>
                    <a:pt x="2296901" y="0"/>
                  </a:lnTo>
                  <a:lnTo>
                    <a:pt x="2296901" y="2553761"/>
                  </a:lnTo>
                  <a:lnTo>
                    <a:pt x="0" y="2553761"/>
                  </a:lnTo>
                  <a:close/>
                </a:path>
              </a:pathLst>
            </a:custGeom>
            <a:solidFill>
              <a:srgbClr val="FEFAF1"/>
            </a:solidFill>
            <a:ln w="38100" cap="sq">
              <a:solidFill>
                <a:srgbClr val="EBA545"/>
              </a:solidFill>
              <a:prstDash val="solid"/>
              <a:miter/>
            </a:ln>
          </p:spPr>
          <p:txBody>
            <a:bodyPr/>
            <a:lstStyle/>
            <a:p>
              <a:endParaRPr lang="en-GB"/>
            </a:p>
          </p:txBody>
        </p:sp>
        <p:sp>
          <p:nvSpPr>
            <p:cNvPr id="16" name="TextBox 16"/>
            <p:cNvSpPr txBox="1"/>
            <p:nvPr/>
          </p:nvSpPr>
          <p:spPr>
            <a:xfrm>
              <a:off x="0" y="-19050"/>
              <a:ext cx="2296901" cy="2572811"/>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7" name="Group 17"/>
          <p:cNvGrpSpPr/>
          <p:nvPr/>
        </p:nvGrpSpPr>
        <p:grpSpPr>
          <a:xfrm>
            <a:off x="422954" y="288668"/>
            <a:ext cx="8721046" cy="9696313"/>
            <a:chOff x="0" y="0"/>
            <a:chExt cx="2296901" cy="2553761"/>
          </a:xfrm>
        </p:grpSpPr>
        <p:sp>
          <p:nvSpPr>
            <p:cNvPr id="18" name="Freeform 18"/>
            <p:cNvSpPr/>
            <p:nvPr/>
          </p:nvSpPr>
          <p:spPr>
            <a:xfrm>
              <a:off x="0" y="0"/>
              <a:ext cx="2296901" cy="2553761"/>
            </a:xfrm>
            <a:custGeom>
              <a:avLst/>
              <a:gdLst/>
              <a:ahLst/>
              <a:cxnLst/>
              <a:rect l="l" t="t" r="r" b="b"/>
              <a:pathLst>
                <a:path w="2296901" h="2553761">
                  <a:moveTo>
                    <a:pt x="0" y="0"/>
                  </a:moveTo>
                  <a:lnTo>
                    <a:pt x="2296901" y="0"/>
                  </a:lnTo>
                  <a:lnTo>
                    <a:pt x="2296901" y="2553761"/>
                  </a:lnTo>
                  <a:lnTo>
                    <a:pt x="0" y="2553761"/>
                  </a:lnTo>
                  <a:close/>
                </a:path>
              </a:pathLst>
            </a:custGeom>
            <a:solidFill>
              <a:srgbClr val="FEFAF1"/>
            </a:solidFill>
            <a:ln w="38100" cap="sq">
              <a:solidFill>
                <a:srgbClr val="EBA545"/>
              </a:solidFill>
              <a:prstDash val="solid"/>
              <a:miter/>
            </a:ln>
          </p:spPr>
          <p:txBody>
            <a:bodyPr/>
            <a:lstStyle/>
            <a:p>
              <a:endParaRPr lang="en-GB"/>
            </a:p>
          </p:txBody>
        </p:sp>
        <p:sp>
          <p:nvSpPr>
            <p:cNvPr id="19" name="TextBox 19"/>
            <p:cNvSpPr txBox="1"/>
            <p:nvPr/>
          </p:nvSpPr>
          <p:spPr>
            <a:xfrm>
              <a:off x="0" y="-19050"/>
              <a:ext cx="2296901" cy="2572811"/>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20" name="TextBox 20"/>
          <p:cNvSpPr txBox="1"/>
          <p:nvPr/>
        </p:nvSpPr>
        <p:spPr>
          <a:xfrm>
            <a:off x="725827" y="1287146"/>
            <a:ext cx="8144253" cy="8223400"/>
          </a:xfrm>
          <a:prstGeom prst="rect">
            <a:avLst/>
          </a:prstGeom>
        </p:spPr>
        <p:txBody>
          <a:bodyPr lIns="0" tIns="0" rIns="0" bIns="0" rtlCol="0" anchor="t">
            <a:spAutoFit/>
          </a:bodyPr>
          <a:lstStyle/>
          <a:p>
            <a:pPr>
              <a:lnSpc>
                <a:spcPts val="3619"/>
              </a:lnSpc>
            </a:pPr>
            <a:r>
              <a:rPr lang="en-US" sz="2412">
                <a:solidFill>
                  <a:srgbClr val="171A59"/>
                </a:solidFill>
                <a:latin typeface="Arimo Bold"/>
              </a:rPr>
              <a:t>Use case</a:t>
            </a:r>
            <a:r>
              <a:rPr lang="en-US" sz="2412">
                <a:solidFill>
                  <a:srgbClr val="171A59"/>
                </a:solidFill>
                <a:latin typeface="Arimo"/>
              </a:rPr>
              <a:t> </a:t>
            </a:r>
            <a:r>
              <a:rPr lang="en-US" sz="2412">
                <a:solidFill>
                  <a:srgbClr val="171A59"/>
                </a:solidFill>
                <a:latin typeface="Arimo Bold"/>
              </a:rPr>
              <a:t>name </a:t>
            </a:r>
            <a:r>
              <a:rPr lang="en-US" sz="2412">
                <a:solidFill>
                  <a:srgbClr val="171A59"/>
                </a:solidFill>
                <a:latin typeface="Arimo"/>
              </a:rPr>
              <a:t>Пошук потрібної інформації ручним пошуком;</a:t>
            </a:r>
          </a:p>
          <a:p>
            <a:pPr>
              <a:lnSpc>
                <a:spcPts val="3619"/>
              </a:lnSpc>
            </a:pPr>
            <a:r>
              <a:rPr lang="en-US" sz="2412">
                <a:solidFill>
                  <a:srgbClr val="171A59"/>
                </a:solidFill>
                <a:latin typeface="Arimo Bold"/>
              </a:rPr>
              <a:t>Use case</a:t>
            </a:r>
            <a:r>
              <a:rPr lang="en-US" sz="2412">
                <a:solidFill>
                  <a:srgbClr val="171A59"/>
                </a:solidFill>
                <a:latin typeface="Arimo"/>
              </a:rPr>
              <a:t> ID UC-06;</a:t>
            </a:r>
          </a:p>
          <a:p>
            <a:pPr>
              <a:lnSpc>
                <a:spcPts val="3619"/>
              </a:lnSpc>
            </a:pPr>
            <a:r>
              <a:rPr lang="en-US" sz="2412">
                <a:solidFill>
                  <a:srgbClr val="171A59"/>
                </a:solidFill>
                <a:latin typeface="Arimo Bold"/>
              </a:rPr>
              <a:t>Goals </a:t>
            </a:r>
            <a:r>
              <a:rPr lang="en-US" sz="2412">
                <a:solidFill>
                  <a:srgbClr val="171A59"/>
                </a:solidFill>
                <a:latin typeface="Arimo"/>
              </a:rPr>
              <a:t>Успішне знаходження потрібної інформації ручним пошуком;</a:t>
            </a:r>
          </a:p>
          <a:p>
            <a:pPr>
              <a:lnSpc>
                <a:spcPts val="3619"/>
              </a:lnSpc>
            </a:pPr>
            <a:r>
              <a:rPr lang="en-US" sz="2412">
                <a:solidFill>
                  <a:srgbClr val="171A59"/>
                </a:solidFill>
                <a:latin typeface="Arimo Bold"/>
              </a:rPr>
              <a:t>Actors </a:t>
            </a:r>
            <a:r>
              <a:rPr lang="en-US" sz="2412">
                <a:solidFill>
                  <a:srgbClr val="171A59"/>
                </a:solidFill>
                <a:latin typeface="Arimo"/>
              </a:rPr>
              <a:t>Користувач;</a:t>
            </a:r>
          </a:p>
          <a:p>
            <a:pPr>
              <a:lnSpc>
                <a:spcPts val="3619"/>
              </a:lnSpc>
            </a:pPr>
            <a:r>
              <a:rPr lang="en-US" sz="2412">
                <a:solidFill>
                  <a:srgbClr val="171A59"/>
                </a:solidFill>
                <a:latin typeface="Arimo Bold"/>
              </a:rPr>
              <a:t>Trigger </a:t>
            </a:r>
            <a:r>
              <a:rPr lang="en-US" sz="2412">
                <a:solidFill>
                  <a:srgbClr val="171A59"/>
                </a:solidFill>
                <a:latin typeface="Arimo"/>
              </a:rPr>
              <a:t>Користувач бажає знайти потрібну інформацію ручним пошуком;</a:t>
            </a:r>
          </a:p>
          <a:p>
            <a:pPr>
              <a:lnSpc>
                <a:spcPts val="3619"/>
              </a:lnSpc>
            </a:pPr>
            <a:r>
              <a:rPr lang="en-US" sz="2412">
                <a:solidFill>
                  <a:srgbClr val="171A59"/>
                </a:solidFill>
                <a:latin typeface="Arimo Bold"/>
              </a:rPr>
              <a:t>Pre-conditions </a:t>
            </a:r>
            <a:r>
              <a:rPr lang="en-US" sz="2412">
                <a:solidFill>
                  <a:srgbClr val="171A59"/>
                </a:solidFill>
                <a:latin typeface="Arimo"/>
              </a:rPr>
              <a:t>Користувач успішно увійшов в додаток та знаходиться на головній сторінці;</a:t>
            </a:r>
          </a:p>
          <a:p>
            <a:pPr>
              <a:lnSpc>
                <a:spcPts val="3619"/>
              </a:lnSpc>
            </a:pPr>
            <a:r>
              <a:rPr lang="en-US" sz="2412">
                <a:solidFill>
                  <a:srgbClr val="171A59"/>
                </a:solidFill>
                <a:latin typeface="Arimo Bold"/>
              </a:rPr>
              <a:t>Flow of Events </a:t>
            </a:r>
            <a:r>
              <a:rPr lang="en-US" sz="2412">
                <a:solidFill>
                  <a:srgbClr val="171A59"/>
                </a:solidFill>
                <a:latin typeface="Arimo"/>
              </a:rPr>
              <a:t>Користувач вводить потрібний запит в поле для пошуку. Натискає клавішу &lt;ENTER&gt; або іконку пошуку. Чекає відповіді ГП;</a:t>
            </a:r>
          </a:p>
          <a:p>
            <a:pPr>
              <a:lnSpc>
                <a:spcPts val="3619"/>
              </a:lnSpc>
            </a:pPr>
            <a:r>
              <a:rPr lang="en-US" sz="2412">
                <a:solidFill>
                  <a:srgbClr val="171A59"/>
                </a:solidFill>
                <a:latin typeface="Arimo Bold"/>
              </a:rPr>
              <a:t>Extension </a:t>
            </a:r>
            <a:r>
              <a:rPr lang="en-US" sz="2412">
                <a:solidFill>
                  <a:srgbClr val="171A59"/>
                </a:solidFill>
                <a:latin typeface="Arimo"/>
              </a:rPr>
              <a:t>У разі відсутності доступу в інтернет, пошук буде заблоковано та написано відповідне повідомлення про це;</a:t>
            </a:r>
          </a:p>
          <a:p>
            <a:pPr marL="0" lvl="0" indent="0" algn="l">
              <a:lnSpc>
                <a:spcPts val="3619"/>
              </a:lnSpc>
            </a:pPr>
            <a:r>
              <a:rPr lang="en-US" sz="2412">
                <a:solidFill>
                  <a:srgbClr val="171A59"/>
                </a:solidFill>
                <a:latin typeface="Arimo Bold"/>
              </a:rPr>
              <a:t>Post-Condition </a:t>
            </a:r>
            <a:r>
              <a:rPr lang="en-US" sz="2412">
                <a:solidFill>
                  <a:srgbClr val="171A59"/>
                </a:solidFill>
                <a:latin typeface="Arimo"/>
              </a:rPr>
              <a:t>Створення відповіді на запит користувача. Її озвучення голосом.</a:t>
            </a:r>
          </a:p>
        </p:txBody>
      </p:sp>
      <p:sp>
        <p:nvSpPr>
          <p:cNvPr id="21" name="TextBox 21"/>
          <p:cNvSpPr txBox="1"/>
          <p:nvPr/>
        </p:nvSpPr>
        <p:spPr>
          <a:xfrm>
            <a:off x="725827" y="507367"/>
            <a:ext cx="7778520" cy="541907"/>
          </a:xfrm>
          <a:prstGeom prst="rect">
            <a:avLst/>
          </a:prstGeom>
        </p:spPr>
        <p:txBody>
          <a:bodyPr lIns="0" tIns="0" rIns="0" bIns="0" rtlCol="0" anchor="t">
            <a:spAutoFit/>
          </a:bodyPr>
          <a:lstStyle/>
          <a:p>
            <a:pPr marL="0" lvl="0" indent="0" algn="l">
              <a:lnSpc>
                <a:spcPts val="4598"/>
              </a:lnSpc>
            </a:pPr>
            <a:r>
              <a:rPr lang="en-US" sz="2512">
                <a:solidFill>
                  <a:srgbClr val="171A59"/>
                </a:solidFill>
                <a:latin typeface="Arimo Bold"/>
              </a:rPr>
              <a:t>Варіант використання UC-06</a:t>
            </a:r>
          </a:p>
        </p:txBody>
      </p:sp>
      <p:sp>
        <p:nvSpPr>
          <p:cNvPr id="22" name="TextBox 22"/>
          <p:cNvSpPr txBox="1"/>
          <p:nvPr/>
        </p:nvSpPr>
        <p:spPr>
          <a:xfrm>
            <a:off x="9500624" y="507367"/>
            <a:ext cx="7778520" cy="541907"/>
          </a:xfrm>
          <a:prstGeom prst="rect">
            <a:avLst/>
          </a:prstGeom>
        </p:spPr>
        <p:txBody>
          <a:bodyPr lIns="0" tIns="0" rIns="0" bIns="0" rtlCol="0" anchor="t">
            <a:spAutoFit/>
          </a:bodyPr>
          <a:lstStyle/>
          <a:p>
            <a:pPr marL="0" lvl="0" indent="0" algn="l">
              <a:lnSpc>
                <a:spcPts val="4598"/>
              </a:lnSpc>
            </a:pPr>
            <a:r>
              <a:rPr lang="en-US" sz="2512">
                <a:solidFill>
                  <a:srgbClr val="171A59"/>
                </a:solidFill>
                <a:latin typeface="Arimo Bold"/>
              </a:rPr>
              <a:t>Варіант використання UC-07</a:t>
            </a:r>
          </a:p>
        </p:txBody>
      </p:sp>
      <p:sp>
        <p:nvSpPr>
          <p:cNvPr id="23" name="TextBox 23"/>
          <p:cNvSpPr txBox="1"/>
          <p:nvPr/>
        </p:nvSpPr>
        <p:spPr>
          <a:xfrm>
            <a:off x="9432397" y="1287146"/>
            <a:ext cx="8144253" cy="8223400"/>
          </a:xfrm>
          <a:prstGeom prst="rect">
            <a:avLst/>
          </a:prstGeom>
        </p:spPr>
        <p:txBody>
          <a:bodyPr lIns="0" tIns="0" rIns="0" bIns="0" rtlCol="0" anchor="t">
            <a:spAutoFit/>
          </a:bodyPr>
          <a:lstStyle/>
          <a:p>
            <a:pPr>
              <a:lnSpc>
                <a:spcPts val="3619"/>
              </a:lnSpc>
            </a:pPr>
            <a:r>
              <a:rPr lang="en-US" sz="2412">
                <a:solidFill>
                  <a:srgbClr val="171A59"/>
                </a:solidFill>
                <a:latin typeface="Arimo Bold"/>
              </a:rPr>
              <a:t>Use case</a:t>
            </a:r>
            <a:r>
              <a:rPr lang="en-US" sz="2412">
                <a:solidFill>
                  <a:srgbClr val="171A59"/>
                </a:solidFill>
                <a:latin typeface="Arimo"/>
              </a:rPr>
              <a:t> </a:t>
            </a:r>
            <a:r>
              <a:rPr lang="en-US" sz="2412">
                <a:solidFill>
                  <a:srgbClr val="171A59"/>
                </a:solidFill>
                <a:latin typeface="Arimo Bold"/>
              </a:rPr>
              <a:t>name </a:t>
            </a:r>
            <a:r>
              <a:rPr lang="en-US" sz="2412">
                <a:solidFill>
                  <a:srgbClr val="171A59"/>
                </a:solidFill>
                <a:latin typeface="Arimo"/>
              </a:rPr>
              <a:t>Пошук потрібної інформації голосовим пошуком;</a:t>
            </a:r>
          </a:p>
          <a:p>
            <a:pPr>
              <a:lnSpc>
                <a:spcPts val="3619"/>
              </a:lnSpc>
            </a:pPr>
            <a:r>
              <a:rPr lang="en-US" sz="2412">
                <a:solidFill>
                  <a:srgbClr val="171A59"/>
                </a:solidFill>
                <a:latin typeface="Arimo Bold"/>
              </a:rPr>
              <a:t>Use case</a:t>
            </a:r>
            <a:r>
              <a:rPr lang="en-US" sz="2412">
                <a:solidFill>
                  <a:srgbClr val="171A59"/>
                </a:solidFill>
                <a:latin typeface="Arimo"/>
              </a:rPr>
              <a:t> ID UC-07;</a:t>
            </a:r>
          </a:p>
          <a:p>
            <a:pPr>
              <a:lnSpc>
                <a:spcPts val="3619"/>
              </a:lnSpc>
            </a:pPr>
            <a:r>
              <a:rPr lang="en-US" sz="2412">
                <a:solidFill>
                  <a:srgbClr val="171A59"/>
                </a:solidFill>
                <a:latin typeface="Arimo Bold"/>
              </a:rPr>
              <a:t>Goals </a:t>
            </a:r>
            <a:r>
              <a:rPr lang="en-US" sz="2412">
                <a:solidFill>
                  <a:srgbClr val="171A59"/>
                </a:solidFill>
                <a:latin typeface="Arimo"/>
              </a:rPr>
              <a:t>Успішне знаходження потрібної інформації голосовим пошуком;</a:t>
            </a:r>
          </a:p>
          <a:p>
            <a:pPr>
              <a:lnSpc>
                <a:spcPts val="3619"/>
              </a:lnSpc>
            </a:pPr>
            <a:r>
              <a:rPr lang="en-US" sz="2412">
                <a:solidFill>
                  <a:srgbClr val="171A59"/>
                </a:solidFill>
                <a:latin typeface="Arimo Bold"/>
              </a:rPr>
              <a:t>Actors </a:t>
            </a:r>
            <a:r>
              <a:rPr lang="en-US" sz="2412">
                <a:solidFill>
                  <a:srgbClr val="171A59"/>
                </a:solidFill>
                <a:latin typeface="Arimo"/>
              </a:rPr>
              <a:t>Користувач;</a:t>
            </a:r>
          </a:p>
          <a:p>
            <a:pPr>
              <a:lnSpc>
                <a:spcPts val="3619"/>
              </a:lnSpc>
            </a:pPr>
            <a:r>
              <a:rPr lang="en-US" sz="2412">
                <a:solidFill>
                  <a:srgbClr val="171A59"/>
                </a:solidFill>
                <a:latin typeface="Arimo Bold"/>
              </a:rPr>
              <a:t>Trigger </a:t>
            </a:r>
            <a:r>
              <a:rPr lang="en-US" sz="2412">
                <a:solidFill>
                  <a:srgbClr val="171A59"/>
                </a:solidFill>
                <a:latin typeface="Arimo"/>
              </a:rPr>
              <a:t>Користувач бажає знайти потрібну інформацію голосовим пошуком;</a:t>
            </a:r>
          </a:p>
          <a:p>
            <a:pPr>
              <a:lnSpc>
                <a:spcPts val="3619"/>
              </a:lnSpc>
            </a:pPr>
            <a:r>
              <a:rPr lang="en-US" sz="2412">
                <a:solidFill>
                  <a:srgbClr val="171A59"/>
                </a:solidFill>
                <a:latin typeface="Arimo Bold"/>
              </a:rPr>
              <a:t>Pre-conditions </a:t>
            </a:r>
            <a:r>
              <a:rPr lang="en-US" sz="2412">
                <a:solidFill>
                  <a:srgbClr val="171A59"/>
                </a:solidFill>
                <a:latin typeface="Arimo"/>
              </a:rPr>
              <a:t>Користувач успішно увійшов в додаток та знаходиться на головній сторінці;</a:t>
            </a:r>
          </a:p>
          <a:p>
            <a:pPr>
              <a:lnSpc>
                <a:spcPts val="3619"/>
              </a:lnSpc>
            </a:pPr>
            <a:r>
              <a:rPr lang="en-US" sz="2412">
                <a:solidFill>
                  <a:srgbClr val="171A59"/>
                </a:solidFill>
                <a:latin typeface="Arimo Bold"/>
              </a:rPr>
              <a:t>Flow of Events </a:t>
            </a:r>
            <a:r>
              <a:rPr lang="en-US" sz="2412">
                <a:solidFill>
                  <a:srgbClr val="171A59"/>
                </a:solidFill>
                <a:latin typeface="Arimo"/>
              </a:rPr>
              <a:t>Користувач натискає на іконку голосового пошуку. Вводить потрібний запит голосом. Чекає відповіді ГП;</a:t>
            </a:r>
          </a:p>
          <a:p>
            <a:pPr>
              <a:lnSpc>
                <a:spcPts val="3619"/>
              </a:lnSpc>
            </a:pPr>
            <a:r>
              <a:rPr lang="en-US" sz="2412">
                <a:solidFill>
                  <a:srgbClr val="171A59"/>
                </a:solidFill>
                <a:latin typeface="Arimo Bold"/>
              </a:rPr>
              <a:t>Extension </a:t>
            </a:r>
            <a:r>
              <a:rPr lang="en-US" sz="2412">
                <a:solidFill>
                  <a:srgbClr val="171A59"/>
                </a:solidFill>
                <a:latin typeface="Arimo"/>
              </a:rPr>
              <a:t>У разі відсутності доступу в інтернет, пошук буде заблоковано та написано відповідне повідомлення про це;</a:t>
            </a:r>
          </a:p>
          <a:p>
            <a:pPr marL="0" lvl="0" indent="0" algn="l">
              <a:lnSpc>
                <a:spcPts val="3619"/>
              </a:lnSpc>
            </a:pPr>
            <a:r>
              <a:rPr lang="en-US" sz="2412">
                <a:solidFill>
                  <a:srgbClr val="171A59"/>
                </a:solidFill>
                <a:latin typeface="Arimo Bold"/>
              </a:rPr>
              <a:t>Post-Condition </a:t>
            </a:r>
            <a:r>
              <a:rPr lang="en-US" sz="2412">
                <a:solidFill>
                  <a:srgbClr val="171A59"/>
                </a:solidFill>
                <a:latin typeface="Arimo"/>
              </a:rPr>
              <a:t>Створення відповіді на запит користувача. Її озвучення голосом.</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9F3C4"/>
        </a:solidFill>
        <a:effectLst/>
      </p:bgPr>
    </p:bg>
    <p:spTree>
      <p:nvGrpSpPr>
        <p:cNvPr id="1" name=""/>
        <p:cNvGrpSpPr/>
        <p:nvPr/>
      </p:nvGrpSpPr>
      <p:grpSpPr>
        <a:xfrm>
          <a:off x="0" y="0"/>
          <a:ext cx="0" cy="0"/>
          <a:chOff x="0" y="0"/>
          <a:chExt cx="0" cy="0"/>
        </a:xfrm>
      </p:grpSpPr>
      <p:grpSp>
        <p:nvGrpSpPr>
          <p:cNvPr id="2" name="Group 2"/>
          <p:cNvGrpSpPr/>
          <p:nvPr/>
        </p:nvGrpSpPr>
        <p:grpSpPr>
          <a:xfrm>
            <a:off x="-3996440" y="3873892"/>
            <a:ext cx="10050281" cy="9719679"/>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FFFFF">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4225816" y="-1924190"/>
            <a:ext cx="6106658" cy="5905781"/>
            <a:chOff x="0" y="0"/>
            <a:chExt cx="840446" cy="812800"/>
          </a:xfrm>
        </p:grpSpPr>
        <p:sp>
          <p:nvSpPr>
            <p:cNvPr id="6" name="Freeform 6"/>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FFFFF">
                <a:alpha val="40784"/>
              </a:srgbClr>
            </a:solidFill>
          </p:spPr>
          <p:txBody>
            <a:bodyPr/>
            <a:lstStyle/>
            <a:p>
              <a:endParaRPr lang="en-GB"/>
            </a:p>
          </p:txBody>
        </p:sp>
        <p:sp>
          <p:nvSpPr>
            <p:cNvPr id="7" name="TextBox 7"/>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6601107" y="288668"/>
            <a:ext cx="11263940" cy="9696313"/>
            <a:chOff x="0" y="0"/>
            <a:chExt cx="2966634" cy="2553761"/>
          </a:xfrm>
        </p:grpSpPr>
        <p:sp>
          <p:nvSpPr>
            <p:cNvPr id="9" name="Freeform 9"/>
            <p:cNvSpPr/>
            <p:nvPr/>
          </p:nvSpPr>
          <p:spPr>
            <a:xfrm>
              <a:off x="0" y="0"/>
              <a:ext cx="2966634" cy="2553761"/>
            </a:xfrm>
            <a:custGeom>
              <a:avLst/>
              <a:gdLst/>
              <a:ahLst/>
              <a:cxnLst/>
              <a:rect l="l" t="t" r="r" b="b"/>
              <a:pathLst>
                <a:path w="2966634" h="2553761">
                  <a:moveTo>
                    <a:pt x="0" y="0"/>
                  </a:moveTo>
                  <a:lnTo>
                    <a:pt x="2966634" y="0"/>
                  </a:lnTo>
                  <a:lnTo>
                    <a:pt x="2966634" y="2553761"/>
                  </a:lnTo>
                  <a:lnTo>
                    <a:pt x="0" y="2553761"/>
                  </a:lnTo>
                  <a:close/>
                </a:path>
              </a:pathLst>
            </a:custGeom>
            <a:solidFill>
              <a:srgbClr val="FEFAF1"/>
            </a:solidFill>
            <a:ln w="38100" cap="sq">
              <a:solidFill>
                <a:srgbClr val="EBA545"/>
              </a:solidFill>
              <a:prstDash val="solid"/>
              <a:miter/>
            </a:ln>
          </p:spPr>
          <p:txBody>
            <a:bodyPr/>
            <a:lstStyle/>
            <a:p>
              <a:endParaRPr lang="en-GB"/>
            </a:p>
          </p:txBody>
        </p:sp>
        <p:sp>
          <p:nvSpPr>
            <p:cNvPr id="10" name="TextBox 10"/>
            <p:cNvSpPr txBox="1"/>
            <p:nvPr/>
          </p:nvSpPr>
          <p:spPr>
            <a:xfrm>
              <a:off x="0" y="-19050"/>
              <a:ext cx="2966634" cy="2572811"/>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1" name="Group 11"/>
          <p:cNvGrpSpPr/>
          <p:nvPr/>
        </p:nvGrpSpPr>
        <p:grpSpPr>
          <a:xfrm>
            <a:off x="1028700" y="1963697"/>
            <a:ext cx="6102996" cy="3836360"/>
            <a:chOff x="0" y="0"/>
            <a:chExt cx="18981265" cy="11931675"/>
          </a:xfrm>
        </p:grpSpPr>
        <p:sp>
          <p:nvSpPr>
            <p:cNvPr id="12" name="Freeform 12"/>
            <p:cNvSpPr/>
            <p:nvPr/>
          </p:nvSpPr>
          <p:spPr>
            <a:xfrm>
              <a:off x="304800" y="304800"/>
              <a:ext cx="18676466" cy="11626875"/>
            </a:xfrm>
            <a:custGeom>
              <a:avLst/>
              <a:gdLst/>
              <a:ahLst/>
              <a:cxnLst/>
              <a:rect l="l" t="t" r="r" b="b"/>
              <a:pathLst>
                <a:path w="18676466" h="11626875">
                  <a:moveTo>
                    <a:pt x="18676466" y="0"/>
                  </a:moveTo>
                  <a:lnTo>
                    <a:pt x="18676466" y="11626875"/>
                  </a:lnTo>
                  <a:lnTo>
                    <a:pt x="0" y="11626875"/>
                  </a:lnTo>
                  <a:lnTo>
                    <a:pt x="0" y="11322075"/>
                  </a:lnTo>
                  <a:lnTo>
                    <a:pt x="18371666" y="11322075"/>
                  </a:lnTo>
                  <a:lnTo>
                    <a:pt x="18371666" y="0"/>
                  </a:lnTo>
                  <a:close/>
                </a:path>
              </a:pathLst>
            </a:custGeom>
            <a:solidFill>
              <a:srgbClr val="EBA545"/>
            </a:solidFill>
          </p:spPr>
          <p:txBody>
            <a:bodyPr/>
            <a:lstStyle/>
            <a:p>
              <a:endParaRPr lang="en-GB"/>
            </a:p>
          </p:txBody>
        </p:sp>
        <p:sp>
          <p:nvSpPr>
            <p:cNvPr id="13" name="Freeform 13"/>
            <p:cNvSpPr/>
            <p:nvPr/>
          </p:nvSpPr>
          <p:spPr>
            <a:xfrm>
              <a:off x="0" y="0"/>
              <a:ext cx="18676466" cy="11626875"/>
            </a:xfrm>
            <a:custGeom>
              <a:avLst/>
              <a:gdLst/>
              <a:ahLst/>
              <a:cxnLst/>
              <a:rect l="l" t="t" r="r" b="b"/>
              <a:pathLst>
                <a:path w="18676466" h="11626875">
                  <a:moveTo>
                    <a:pt x="0" y="0"/>
                  </a:moveTo>
                  <a:lnTo>
                    <a:pt x="18676466" y="0"/>
                  </a:lnTo>
                  <a:lnTo>
                    <a:pt x="18676466" y="11626875"/>
                  </a:lnTo>
                  <a:lnTo>
                    <a:pt x="0" y="11626875"/>
                  </a:lnTo>
                  <a:close/>
                </a:path>
              </a:pathLst>
            </a:custGeom>
            <a:solidFill>
              <a:srgbClr val="FEFAF1"/>
            </a:solidFill>
          </p:spPr>
          <p:txBody>
            <a:bodyPr/>
            <a:lstStyle/>
            <a:p>
              <a:endParaRPr lang="en-GB"/>
            </a:p>
          </p:txBody>
        </p:sp>
      </p:grpSp>
      <p:sp>
        <p:nvSpPr>
          <p:cNvPr id="14" name="Freeform 14"/>
          <p:cNvSpPr/>
          <p:nvPr/>
        </p:nvSpPr>
        <p:spPr>
          <a:xfrm>
            <a:off x="346176" y="5800056"/>
            <a:ext cx="6009683" cy="4184925"/>
          </a:xfrm>
          <a:custGeom>
            <a:avLst/>
            <a:gdLst/>
            <a:ahLst/>
            <a:cxnLst/>
            <a:rect l="l" t="t" r="r" b="b"/>
            <a:pathLst>
              <a:path w="6009683" h="4184925">
                <a:moveTo>
                  <a:pt x="0" y="0"/>
                </a:moveTo>
                <a:lnTo>
                  <a:pt x="6009683" y="0"/>
                </a:lnTo>
                <a:lnTo>
                  <a:pt x="6009683" y="4184925"/>
                </a:lnTo>
                <a:lnTo>
                  <a:pt x="0" y="41849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15" name="TextBox 15"/>
          <p:cNvSpPr txBox="1"/>
          <p:nvPr/>
        </p:nvSpPr>
        <p:spPr>
          <a:xfrm>
            <a:off x="1319988" y="2525991"/>
            <a:ext cx="4472343" cy="631460"/>
          </a:xfrm>
          <a:prstGeom prst="rect">
            <a:avLst/>
          </a:prstGeom>
        </p:spPr>
        <p:txBody>
          <a:bodyPr lIns="0" tIns="0" rIns="0" bIns="0" rtlCol="0" anchor="t">
            <a:spAutoFit/>
          </a:bodyPr>
          <a:lstStyle/>
          <a:p>
            <a:pPr marL="0" lvl="0" indent="0">
              <a:lnSpc>
                <a:spcPts val="4710"/>
              </a:lnSpc>
              <a:spcBef>
                <a:spcPct val="0"/>
              </a:spcBef>
            </a:pPr>
            <a:r>
              <a:rPr lang="en-US" sz="4443">
                <a:solidFill>
                  <a:srgbClr val="171A59"/>
                </a:solidFill>
                <a:latin typeface="Arimo Bold"/>
              </a:rPr>
              <a:t>ОПИС УТИЛІТ</a:t>
            </a:r>
          </a:p>
        </p:txBody>
      </p:sp>
      <p:sp>
        <p:nvSpPr>
          <p:cNvPr id="16" name="TextBox 16"/>
          <p:cNvSpPr txBox="1"/>
          <p:nvPr/>
        </p:nvSpPr>
        <p:spPr>
          <a:xfrm>
            <a:off x="7945904" y="2430741"/>
            <a:ext cx="8935363" cy="6770603"/>
          </a:xfrm>
          <a:prstGeom prst="rect">
            <a:avLst/>
          </a:prstGeom>
        </p:spPr>
        <p:txBody>
          <a:bodyPr lIns="0" tIns="0" rIns="0" bIns="0" rtlCol="0" anchor="t">
            <a:spAutoFit/>
          </a:bodyPr>
          <a:lstStyle/>
          <a:p>
            <a:pPr>
              <a:lnSpc>
                <a:spcPts val="3190"/>
              </a:lnSpc>
            </a:pPr>
            <a:r>
              <a:rPr lang="en-US" sz="2085">
                <a:solidFill>
                  <a:srgbClr val="171A59"/>
                </a:solidFill>
                <a:latin typeface="Canva Sans Bold"/>
              </a:rPr>
              <a:t>IntelliJ IDEA</a:t>
            </a:r>
          </a:p>
          <a:p>
            <a:pPr>
              <a:lnSpc>
                <a:spcPts val="3190"/>
              </a:lnSpc>
            </a:pPr>
            <a:r>
              <a:rPr lang="en-US" sz="2085">
                <a:solidFill>
                  <a:srgbClr val="171A59"/>
                </a:solidFill>
                <a:latin typeface="Canva Sans"/>
              </a:rPr>
              <a:t>Головне середовище розробки програмного забезпечення курсової роботи.</a:t>
            </a:r>
          </a:p>
          <a:p>
            <a:pPr>
              <a:lnSpc>
                <a:spcPts val="3190"/>
              </a:lnSpc>
            </a:pPr>
            <a:endParaRPr lang="en-US" sz="2085">
              <a:solidFill>
                <a:srgbClr val="171A59"/>
              </a:solidFill>
              <a:latin typeface="Canva Sans"/>
            </a:endParaRPr>
          </a:p>
          <a:p>
            <a:pPr>
              <a:lnSpc>
                <a:spcPts val="3190"/>
              </a:lnSpc>
            </a:pPr>
            <a:r>
              <a:rPr lang="en-US" sz="2085">
                <a:solidFill>
                  <a:srgbClr val="171A59"/>
                </a:solidFill>
                <a:latin typeface="Canva Sans Bold"/>
              </a:rPr>
              <a:t>Apache NetBeans</a:t>
            </a:r>
          </a:p>
          <a:p>
            <a:pPr>
              <a:lnSpc>
                <a:spcPts val="3190"/>
              </a:lnSpc>
            </a:pPr>
            <a:r>
              <a:rPr lang="en-US" sz="2085">
                <a:solidFill>
                  <a:srgbClr val="171A59"/>
                </a:solidFill>
                <a:latin typeface="Canva Sans"/>
              </a:rPr>
              <a:t>Програмне забезпечення, необхідне для швидкого та зручного створення інтерфейсної частини програмного забезпечення курсової роботи.</a:t>
            </a:r>
          </a:p>
          <a:p>
            <a:pPr>
              <a:lnSpc>
                <a:spcPts val="3190"/>
              </a:lnSpc>
            </a:pPr>
            <a:endParaRPr lang="en-US" sz="2085">
              <a:solidFill>
                <a:srgbClr val="171A59"/>
              </a:solidFill>
              <a:latin typeface="Canva Sans"/>
            </a:endParaRPr>
          </a:p>
          <a:p>
            <a:pPr>
              <a:lnSpc>
                <a:spcPts val="3190"/>
              </a:lnSpc>
            </a:pPr>
            <a:r>
              <a:rPr lang="en-US" sz="2085">
                <a:solidFill>
                  <a:srgbClr val="171A59"/>
                </a:solidFill>
                <a:latin typeface="Canva Sans Bold"/>
              </a:rPr>
              <a:t>Sphinx4</a:t>
            </a:r>
          </a:p>
          <a:p>
            <a:pPr algn="l">
              <a:lnSpc>
                <a:spcPts val="3190"/>
              </a:lnSpc>
            </a:pPr>
            <a:r>
              <a:rPr lang="en-US" sz="2085">
                <a:solidFill>
                  <a:srgbClr val="171A59"/>
                </a:solidFill>
                <a:latin typeface="Canva Sans"/>
              </a:rPr>
              <a:t>Бібліотека для розпізнавання мовлення, розробленою для використання в різних проектах. Вона базується на технологіях розпізнавання мовлення та надає інтерфейс для інтеграції з різними мовленнєвими застосунками. Sphinx4 може бути використаний для розпізнавання голосу в реальному часі, обробки команд голосового управління та інших завдань, пов'язаних із мовленням.</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AF1"/>
        </a:solidFill>
        <a:effectLst/>
      </p:bgPr>
    </p:bg>
    <p:spTree>
      <p:nvGrpSpPr>
        <p:cNvPr id="1" name=""/>
        <p:cNvGrpSpPr/>
        <p:nvPr/>
      </p:nvGrpSpPr>
      <p:grpSpPr>
        <a:xfrm>
          <a:off x="0" y="0"/>
          <a:ext cx="0" cy="0"/>
          <a:chOff x="0" y="0"/>
          <a:chExt cx="0" cy="0"/>
        </a:xfrm>
      </p:grpSpPr>
      <p:grpSp>
        <p:nvGrpSpPr>
          <p:cNvPr id="2" name="Group 2"/>
          <p:cNvGrpSpPr/>
          <p:nvPr/>
        </p:nvGrpSpPr>
        <p:grpSpPr>
          <a:xfrm>
            <a:off x="10226074" y="3607279"/>
            <a:ext cx="13276090" cy="12839376"/>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3915238" y="-2221508"/>
            <a:ext cx="8477999" cy="847799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E982">
                <a:alpha val="24706"/>
              </a:srgbClr>
            </a:solidFill>
          </p:spPr>
          <p:txBody>
            <a:bodyPr/>
            <a:lstStyle/>
            <a:p>
              <a:endParaRPr lang="en-GB"/>
            </a:p>
          </p:txBody>
        </p:sp>
        <p:sp>
          <p:nvSpPr>
            <p:cNvPr id="7" name="TextBox 7"/>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445460" y="8581619"/>
            <a:ext cx="3909694" cy="390969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E982">
                <a:alpha val="40784"/>
              </a:srgbClr>
            </a:solidFill>
          </p:spPr>
          <p:txBody>
            <a:bodyPr/>
            <a:lstStyle/>
            <a:p>
              <a:endParaRPr lang="en-GB"/>
            </a:p>
          </p:txBody>
        </p:sp>
        <p:sp>
          <p:nvSpPr>
            <p:cNvPr id="10" name="TextBox 10"/>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1560538" y="237974"/>
            <a:ext cx="3409340" cy="4905526"/>
          </a:xfrm>
          <a:custGeom>
            <a:avLst/>
            <a:gdLst/>
            <a:ahLst/>
            <a:cxnLst/>
            <a:rect l="l" t="t" r="r" b="b"/>
            <a:pathLst>
              <a:path w="3409340" h="4905526">
                <a:moveTo>
                  <a:pt x="0" y="0"/>
                </a:moveTo>
                <a:lnTo>
                  <a:pt x="3409340" y="0"/>
                </a:lnTo>
                <a:lnTo>
                  <a:pt x="3409340" y="4905526"/>
                </a:lnTo>
                <a:lnTo>
                  <a:pt x="0" y="49055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12" name="TextBox 12"/>
          <p:cNvSpPr txBox="1"/>
          <p:nvPr/>
        </p:nvSpPr>
        <p:spPr>
          <a:xfrm>
            <a:off x="1848802" y="2479789"/>
            <a:ext cx="4808639" cy="1606140"/>
          </a:xfrm>
          <a:prstGeom prst="rect">
            <a:avLst/>
          </a:prstGeom>
        </p:spPr>
        <p:txBody>
          <a:bodyPr lIns="0" tIns="0" rIns="0" bIns="0" rtlCol="0" anchor="t">
            <a:spAutoFit/>
          </a:bodyPr>
          <a:lstStyle/>
          <a:p>
            <a:pPr marL="0" lvl="0" indent="0">
              <a:lnSpc>
                <a:spcPts val="6141"/>
              </a:lnSpc>
              <a:spcBef>
                <a:spcPct val="0"/>
              </a:spcBef>
            </a:pPr>
            <a:r>
              <a:rPr lang="en-US" sz="5793">
                <a:solidFill>
                  <a:srgbClr val="171A59"/>
                </a:solidFill>
                <a:latin typeface="Arimo Bold"/>
              </a:rPr>
              <a:t>ГОЛОСОВИЙ ПОМІЧНИК</a:t>
            </a:r>
          </a:p>
        </p:txBody>
      </p:sp>
      <p:grpSp>
        <p:nvGrpSpPr>
          <p:cNvPr id="13" name="Group 13"/>
          <p:cNvGrpSpPr/>
          <p:nvPr/>
        </p:nvGrpSpPr>
        <p:grpSpPr>
          <a:xfrm>
            <a:off x="15671756" y="-358207"/>
            <a:ext cx="1192363" cy="1192363"/>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E982">
                <a:alpha val="40784"/>
              </a:srgbClr>
            </a:solidFill>
          </p:spPr>
          <p:txBody>
            <a:bodyPr/>
            <a:lstStyle/>
            <a:p>
              <a:endParaRPr lang="en-GB"/>
            </a:p>
          </p:txBody>
        </p:sp>
        <p:sp>
          <p:nvSpPr>
            <p:cNvPr id="15" name="TextBox 15"/>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9F3C4"/>
        </a:solidFill>
        <a:effectLst/>
      </p:bgPr>
    </p:bg>
    <p:spTree>
      <p:nvGrpSpPr>
        <p:cNvPr id="1" name=""/>
        <p:cNvGrpSpPr/>
        <p:nvPr/>
      </p:nvGrpSpPr>
      <p:grpSpPr>
        <a:xfrm>
          <a:off x="0" y="0"/>
          <a:ext cx="0" cy="0"/>
          <a:chOff x="0" y="0"/>
          <a:chExt cx="0" cy="0"/>
        </a:xfrm>
      </p:grpSpPr>
      <p:grpSp>
        <p:nvGrpSpPr>
          <p:cNvPr id="2" name="Group 2"/>
          <p:cNvGrpSpPr/>
          <p:nvPr/>
        </p:nvGrpSpPr>
        <p:grpSpPr>
          <a:xfrm>
            <a:off x="-3996440" y="3873892"/>
            <a:ext cx="10050281" cy="9719679"/>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FFFFF">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4225816" y="-1924190"/>
            <a:ext cx="6106658" cy="5905781"/>
            <a:chOff x="0" y="0"/>
            <a:chExt cx="840446" cy="812800"/>
          </a:xfrm>
        </p:grpSpPr>
        <p:sp>
          <p:nvSpPr>
            <p:cNvPr id="6" name="Freeform 6"/>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FFFFF">
                <a:alpha val="40784"/>
              </a:srgbClr>
            </a:solidFill>
          </p:spPr>
          <p:txBody>
            <a:bodyPr/>
            <a:lstStyle/>
            <a:p>
              <a:endParaRPr lang="en-GB"/>
            </a:p>
          </p:txBody>
        </p:sp>
        <p:sp>
          <p:nvSpPr>
            <p:cNvPr id="7" name="TextBox 7"/>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498111" y="295344"/>
            <a:ext cx="11263940" cy="9696313"/>
            <a:chOff x="0" y="0"/>
            <a:chExt cx="2966634" cy="2553761"/>
          </a:xfrm>
        </p:grpSpPr>
        <p:sp>
          <p:nvSpPr>
            <p:cNvPr id="9" name="Freeform 9"/>
            <p:cNvSpPr/>
            <p:nvPr/>
          </p:nvSpPr>
          <p:spPr>
            <a:xfrm>
              <a:off x="0" y="0"/>
              <a:ext cx="2966634" cy="2553761"/>
            </a:xfrm>
            <a:custGeom>
              <a:avLst/>
              <a:gdLst/>
              <a:ahLst/>
              <a:cxnLst/>
              <a:rect l="l" t="t" r="r" b="b"/>
              <a:pathLst>
                <a:path w="2966634" h="2553761">
                  <a:moveTo>
                    <a:pt x="0" y="0"/>
                  </a:moveTo>
                  <a:lnTo>
                    <a:pt x="2966634" y="0"/>
                  </a:lnTo>
                  <a:lnTo>
                    <a:pt x="2966634" y="2553761"/>
                  </a:lnTo>
                  <a:lnTo>
                    <a:pt x="0" y="2553761"/>
                  </a:lnTo>
                  <a:close/>
                </a:path>
              </a:pathLst>
            </a:custGeom>
            <a:solidFill>
              <a:srgbClr val="FEFAF1"/>
            </a:solidFill>
            <a:ln w="38100" cap="sq">
              <a:solidFill>
                <a:srgbClr val="EBA545"/>
              </a:solidFill>
              <a:prstDash val="solid"/>
              <a:miter/>
            </a:ln>
          </p:spPr>
          <p:txBody>
            <a:bodyPr/>
            <a:lstStyle/>
            <a:p>
              <a:endParaRPr lang="en-GB"/>
            </a:p>
          </p:txBody>
        </p:sp>
        <p:sp>
          <p:nvSpPr>
            <p:cNvPr id="10" name="TextBox 10"/>
            <p:cNvSpPr txBox="1"/>
            <p:nvPr/>
          </p:nvSpPr>
          <p:spPr>
            <a:xfrm>
              <a:off x="0" y="-19050"/>
              <a:ext cx="2966634" cy="2572811"/>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1" name="TextBox 11"/>
          <p:cNvSpPr txBox="1"/>
          <p:nvPr/>
        </p:nvSpPr>
        <p:spPr>
          <a:xfrm>
            <a:off x="1028700" y="971550"/>
            <a:ext cx="10214425" cy="6770603"/>
          </a:xfrm>
          <a:prstGeom prst="rect">
            <a:avLst/>
          </a:prstGeom>
        </p:spPr>
        <p:txBody>
          <a:bodyPr lIns="0" tIns="0" rIns="0" bIns="0" rtlCol="0" anchor="t">
            <a:spAutoFit/>
          </a:bodyPr>
          <a:lstStyle/>
          <a:p>
            <a:pPr>
              <a:lnSpc>
                <a:spcPts val="3190"/>
              </a:lnSpc>
            </a:pPr>
            <a:r>
              <a:rPr lang="en-US" sz="2085">
                <a:solidFill>
                  <a:srgbClr val="171A59"/>
                </a:solidFill>
                <a:latin typeface="Canva Sans Bold"/>
              </a:rPr>
              <a:t>Swing</a:t>
            </a:r>
          </a:p>
          <a:p>
            <a:pPr>
              <a:lnSpc>
                <a:spcPts val="3190"/>
              </a:lnSpc>
            </a:pPr>
            <a:r>
              <a:rPr lang="en-US" sz="2085">
                <a:solidFill>
                  <a:srgbClr val="171A59"/>
                </a:solidFill>
                <a:latin typeface="Canva Sans"/>
              </a:rPr>
              <a:t>Бібліотека для розробки графічного інтерфейсу користувача (GUI) в мові програмування Java. Ця бібліотека надає набір компонентів і контейнерів, які дозволяють створювати візуально привабливі та інтерактивні програми. Swing використовується для розробки віконних додатків, де користувач може взаємодіяти з програмою за допомогою миші, клавіатури та інших пристроїв.</a:t>
            </a:r>
          </a:p>
          <a:p>
            <a:pPr>
              <a:lnSpc>
                <a:spcPts val="3190"/>
              </a:lnSpc>
            </a:pPr>
            <a:endParaRPr lang="en-US" sz="2085">
              <a:solidFill>
                <a:srgbClr val="171A59"/>
              </a:solidFill>
              <a:latin typeface="Canva Sans"/>
            </a:endParaRPr>
          </a:p>
          <a:p>
            <a:pPr>
              <a:lnSpc>
                <a:spcPts val="3190"/>
              </a:lnSpc>
            </a:pPr>
            <a:r>
              <a:rPr lang="en-US" sz="2085">
                <a:solidFill>
                  <a:srgbClr val="171A59"/>
                </a:solidFill>
                <a:latin typeface="Canva Sans Bold"/>
              </a:rPr>
              <a:t>FreeTTS</a:t>
            </a:r>
          </a:p>
          <a:p>
            <a:pPr>
              <a:lnSpc>
                <a:spcPts val="3190"/>
              </a:lnSpc>
            </a:pPr>
            <a:r>
              <a:rPr lang="en-US" sz="2085">
                <a:solidFill>
                  <a:srgbClr val="171A59"/>
                </a:solidFill>
                <a:latin typeface="Canva Sans"/>
              </a:rPr>
              <a:t>Бібліотека для синтезу мовлення в мові програмування Java. Вона дозволяє розробникам створювати додатки, які можуть генерувати звукові файли або безпосередньо виводити мовлення на аудіо-пристрої.</a:t>
            </a:r>
          </a:p>
          <a:p>
            <a:pPr>
              <a:lnSpc>
                <a:spcPts val="3190"/>
              </a:lnSpc>
            </a:pPr>
            <a:endParaRPr lang="en-US" sz="2085">
              <a:solidFill>
                <a:srgbClr val="171A59"/>
              </a:solidFill>
              <a:latin typeface="Canva Sans"/>
            </a:endParaRPr>
          </a:p>
          <a:p>
            <a:pPr>
              <a:lnSpc>
                <a:spcPts val="3190"/>
              </a:lnSpc>
            </a:pPr>
            <a:r>
              <a:rPr lang="en-US" sz="2085">
                <a:solidFill>
                  <a:srgbClr val="171A59"/>
                </a:solidFill>
                <a:latin typeface="Canva Sans Bold"/>
              </a:rPr>
              <a:t>IPinfo</a:t>
            </a:r>
          </a:p>
          <a:p>
            <a:pPr algn="l">
              <a:lnSpc>
                <a:spcPts val="3190"/>
              </a:lnSpc>
            </a:pPr>
            <a:r>
              <a:rPr lang="en-US" sz="2085">
                <a:solidFill>
                  <a:srgbClr val="171A59"/>
                </a:solidFill>
                <a:latin typeface="Canva Sans"/>
              </a:rPr>
              <a:t>Бібліотека (та сервіс) для отримання інформації про IP-адреси та геолокацію. Використовуючи цей сервіс у розробці, ви можете отримувати дані про місцезнаходження користувачів, що може бути корисним для точкового аналізу.</a:t>
            </a:r>
          </a:p>
        </p:txBody>
      </p:sp>
      <p:sp>
        <p:nvSpPr>
          <p:cNvPr id="12" name="Freeform 12"/>
          <p:cNvSpPr/>
          <p:nvPr/>
        </p:nvSpPr>
        <p:spPr>
          <a:xfrm>
            <a:off x="10760840" y="3852129"/>
            <a:ext cx="6498460" cy="8846913"/>
          </a:xfrm>
          <a:custGeom>
            <a:avLst/>
            <a:gdLst/>
            <a:ahLst/>
            <a:cxnLst/>
            <a:rect l="l" t="t" r="r" b="b"/>
            <a:pathLst>
              <a:path w="6498460" h="8846913">
                <a:moveTo>
                  <a:pt x="0" y="0"/>
                </a:moveTo>
                <a:lnTo>
                  <a:pt x="6498460" y="0"/>
                </a:lnTo>
                <a:lnTo>
                  <a:pt x="6498460" y="8846913"/>
                </a:lnTo>
                <a:lnTo>
                  <a:pt x="0" y="88469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EFAF1"/>
        </a:solidFill>
        <a:effectLst/>
      </p:bgPr>
    </p:bg>
    <p:spTree>
      <p:nvGrpSpPr>
        <p:cNvPr id="1" name=""/>
        <p:cNvGrpSpPr/>
        <p:nvPr/>
      </p:nvGrpSpPr>
      <p:grpSpPr>
        <a:xfrm>
          <a:off x="0" y="0"/>
          <a:ext cx="0" cy="0"/>
          <a:chOff x="0" y="0"/>
          <a:chExt cx="0" cy="0"/>
        </a:xfrm>
      </p:grpSpPr>
      <p:grpSp>
        <p:nvGrpSpPr>
          <p:cNvPr id="2" name="Group 2"/>
          <p:cNvGrpSpPr/>
          <p:nvPr/>
        </p:nvGrpSpPr>
        <p:grpSpPr>
          <a:xfrm>
            <a:off x="13822554" y="5962474"/>
            <a:ext cx="6233607" cy="6028554"/>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5727017" y="7871589"/>
            <a:ext cx="1750640" cy="1750640"/>
            <a:chOff x="0" y="0"/>
            <a:chExt cx="812800" cy="812800"/>
          </a:xfrm>
        </p:grpSpPr>
        <p:sp>
          <p:nvSpPr>
            <p:cNvPr id="6" name="Freeform 6"/>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2A316F"/>
            </a:solidFill>
            <a:ln cap="sq">
              <a:noFill/>
              <a:prstDash val="solid"/>
              <a:miter/>
            </a:ln>
          </p:spPr>
          <p:txBody>
            <a:bodyPr/>
            <a:lstStyle/>
            <a:p>
              <a:endParaRPr lang="en-GB"/>
            </a:p>
          </p:txBody>
        </p:sp>
        <p:sp>
          <p:nvSpPr>
            <p:cNvPr id="7" name="TextBox 7"/>
            <p:cNvSpPr txBox="1"/>
            <p:nvPr/>
          </p:nvSpPr>
          <p:spPr>
            <a:xfrm>
              <a:off x="0" y="184150"/>
              <a:ext cx="711200" cy="4254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510111" y="-1724076"/>
            <a:ext cx="4474743" cy="4327548"/>
            <a:chOff x="0" y="0"/>
            <a:chExt cx="840446" cy="812800"/>
          </a:xfrm>
        </p:grpSpPr>
        <p:sp>
          <p:nvSpPr>
            <p:cNvPr id="9" name="Freeform 9"/>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5882"/>
              </a:srgbClr>
            </a:solidFill>
          </p:spPr>
          <p:txBody>
            <a:bodyPr/>
            <a:lstStyle/>
            <a:p>
              <a:endParaRPr lang="en-GB"/>
            </a:p>
          </p:txBody>
        </p:sp>
        <p:sp>
          <p:nvSpPr>
            <p:cNvPr id="10" name="TextBox 10"/>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sp>
        <p:nvSpPr>
          <p:cNvPr id="11" name="TextBox 11"/>
          <p:cNvSpPr txBox="1"/>
          <p:nvPr/>
        </p:nvSpPr>
        <p:spPr>
          <a:xfrm>
            <a:off x="1079064" y="1097657"/>
            <a:ext cx="3771136" cy="3030679"/>
          </a:xfrm>
          <a:prstGeom prst="rect">
            <a:avLst/>
          </a:prstGeom>
        </p:spPr>
        <p:txBody>
          <a:bodyPr lIns="0" tIns="0" rIns="0" bIns="0" rtlCol="0" anchor="t">
            <a:spAutoFit/>
          </a:bodyPr>
          <a:lstStyle/>
          <a:p>
            <a:pPr marL="0" lvl="0" indent="0">
              <a:lnSpc>
                <a:spcPts val="3919"/>
              </a:lnSpc>
              <a:spcBef>
                <a:spcPct val="0"/>
              </a:spcBef>
            </a:pPr>
            <a:r>
              <a:rPr lang="en-US" sz="3697">
                <a:solidFill>
                  <a:srgbClr val="171A59"/>
                </a:solidFill>
                <a:latin typeface="Arimo Bold"/>
              </a:rPr>
              <a:t>РЕЗУЛЬТАТ АНАЛІЗУ КОДУ ЗА ДОПОМОГОЮ ПЛАГІНУ QODANA</a:t>
            </a:r>
          </a:p>
        </p:txBody>
      </p:sp>
      <p:grpSp>
        <p:nvGrpSpPr>
          <p:cNvPr id="12" name="Group 12"/>
          <p:cNvGrpSpPr/>
          <p:nvPr/>
        </p:nvGrpSpPr>
        <p:grpSpPr>
          <a:xfrm>
            <a:off x="14997848" y="2276912"/>
            <a:ext cx="896699" cy="867202"/>
            <a:chOff x="0" y="0"/>
            <a:chExt cx="840446" cy="812800"/>
          </a:xfrm>
        </p:grpSpPr>
        <p:sp>
          <p:nvSpPr>
            <p:cNvPr id="13" name="Freeform 1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50980"/>
              </a:srgbClr>
            </a:solidFill>
          </p:spPr>
          <p:txBody>
            <a:bodyPr/>
            <a:lstStyle/>
            <a:p>
              <a:endParaRPr lang="en-GB"/>
            </a:p>
          </p:txBody>
        </p:sp>
        <p:sp>
          <p:nvSpPr>
            <p:cNvPr id="14" name="TextBox 1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sp>
        <p:nvSpPr>
          <p:cNvPr id="15" name="Freeform 15"/>
          <p:cNvSpPr/>
          <p:nvPr/>
        </p:nvSpPr>
        <p:spPr>
          <a:xfrm>
            <a:off x="5015456" y="2603472"/>
            <a:ext cx="8807099" cy="5722855"/>
          </a:xfrm>
          <a:custGeom>
            <a:avLst/>
            <a:gdLst/>
            <a:ahLst/>
            <a:cxnLst/>
            <a:rect l="l" t="t" r="r" b="b"/>
            <a:pathLst>
              <a:path w="8807099" h="5722855">
                <a:moveTo>
                  <a:pt x="0" y="0"/>
                </a:moveTo>
                <a:lnTo>
                  <a:pt x="8807098" y="0"/>
                </a:lnTo>
                <a:lnTo>
                  <a:pt x="8807098" y="5722855"/>
                </a:lnTo>
                <a:lnTo>
                  <a:pt x="0" y="5722855"/>
                </a:lnTo>
                <a:lnTo>
                  <a:pt x="0" y="0"/>
                </a:lnTo>
                <a:close/>
              </a:path>
            </a:pathLst>
          </a:custGeom>
          <a:blipFill>
            <a:blip r:embed="rId2"/>
            <a:stretch>
              <a:fillRect/>
            </a:stretch>
          </a:blipFill>
        </p:spPr>
        <p:txBody>
          <a:bodyPr/>
          <a:lstStyle/>
          <a:p>
            <a:endParaRPr lang="en-GB"/>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EFAF1"/>
        </a:solidFill>
        <a:effectLst/>
      </p:bgPr>
    </p:bg>
    <p:spTree>
      <p:nvGrpSpPr>
        <p:cNvPr id="1" name=""/>
        <p:cNvGrpSpPr/>
        <p:nvPr/>
      </p:nvGrpSpPr>
      <p:grpSpPr>
        <a:xfrm>
          <a:off x="0" y="0"/>
          <a:ext cx="0" cy="0"/>
          <a:chOff x="0" y="0"/>
          <a:chExt cx="0" cy="0"/>
        </a:xfrm>
      </p:grpSpPr>
      <p:grpSp>
        <p:nvGrpSpPr>
          <p:cNvPr id="2" name="Group 2"/>
          <p:cNvGrpSpPr/>
          <p:nvPr/>
        </p:nvGrpSpPr>
        <p:grpSpPr>
          <a:xfrm>
            <a:off x="10226074" y="3607279"/>
            <a:ext cx="13276090" cy="12839376"/>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CADFDF">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4124082" y="-2238397"/>
            <a:ext cx="8477999" cy="847799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DFDF">
                <a:alpha val="24706"/>
              </a:srgbClr>
            </a:solidFill>
          </p:spPr>
          <p:txBody>
            <a:bodyPr/>
            <a:lstStyle/>
            <a:p>
              <a:endParaRPr lang="en-GB"/>
            </a:p>
          </p:txBody>
        </p:sp>
        <p:sp>
          <p:nvSpPr>
            <p:cNvPr id="7" name="TextBox 7"/>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445460" y="8581619"/>
            <a:ext cx="3909694" cy="390969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DFDF">
                <a:alpha val="40784"/>
              </a:srgbClr>
            </a:solidFill>
          </p:spPr>
          <p:txBody>
            <a:bodyPr/>
            <a:lstStyle/>
            <a:p>
              <a:endParaRPr lang="en-GB"/>
            </a:p>
          </p:txBody>
        </p:sp>
        <p:sp>
          <p:nvSpPr>
            <p:cNvPr id="10" name="TextBox 10"/>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15671756" y="-358207"/>
            <a:ext cx="1192363" cy="119236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DFDF">
                <a:alpha val="40784"/>
              </a:srgbClr>
            </a:solidFill>
          </p:spPr>
          <p:txBody>
            <a:bodyPr/>
            <a:lstStyle/>
            <a:p>
              <a:endParaRPr lang="en-GB"/>
            </a:p>
          </p:txBody>
        </p:sp>
        <p:sp>
          <p:nvSpPr>
            <p:cNvPr id="13" name="TextBox 13"/>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4" name="Freeform 14"/>
          <p:cNvSpPr/>
          <p:nvPr/>
        </p:nvSpPr>
        <p:spPr>
          <a:xfrm>
            <a:off x="1028700" y="1028700"/>
            <a:ext cx="6650433" cy="1943805"/>
          </a:xfrm>
          <a:custGeom>
            <a:avLst/>
            <a:gdLst/>
            <a:ahLst/>
            <a:cxnLst/>
            <a:rect l="l" t="t" r="r" b="b"/>
            <a:pathLst>
              <a:path w="6650433" h="1943805">
                <a:moveTo>
                  <a:pt x="0" y="0"/>
                </a:moveTo>
                <a:lnTo>
                  <a:pt x="6650433" y="0"/>
                </a:lnTo>
                <a:lnTo>
                  <a:pt x="6650433" y="1943805"/>
                </a:lnTo>
                <a:lnTo>
                  <a:pt x="0" y="1943805"/>
                </a:lnTo>
                <a:lnTo>
                  <a:pt x="0" y="0"/>
                </a:lnTo>
                <a:close/>
              </a:path>
            </a:pathLst>
          </a:custGeom>
          <a:blipFill>
            <a:blip r:embed="rId2"/>
            <a:stretch>
              <a:fillRect/>
            </a:stretch>
          </a:blipFill>
        </p:spPr>
        <p:txBody>
          <a:bodyPr/>
          <a:lstStyle/>
          <a:p>
            <a:endParaRPr lang="en-GB"/>
          </a:p>
        </p:txBody>
      </p:sp>
      <p:sp>
        <p:nvSpPr>
          <p:cNvPr id="15" name="Freeform 15"/>
          <p:cNvSpPr/>
          <p:nvPr/>
        </p:nvSpPr>
        <p:spPr>
          <a:xfrm>
            <a:off x="10226074" y="1232185"/>
            <a:ext cx="6507909" cy="4330116"/>
          </a:xfrm>
          <a:custGeom>
            <a:avLst/>
            <a:gdLst/>
            <a:ahLst/>
            <a:cxnLst/>
            <a:rect l="l" t="t" r="r" b="b"/>
            <a:pathLst>
              <a:path w="6507909" h="4330116">
                <a:moveTo>
                  <a:pt x="0" y="0"/>
                </a:moveTo>
                <a:lnTo>
                  <a:pt x="6507909" y="0"/>
                </a:lnTo>
                <a:lnTo>
                  <a:pt x="6507909" y="4330115"/>
                </a:lnTo>
                <a:lnTo>
                  <a:pt x="0" y="4330115"/>
                </a:lnTo>
                <a:lnTo>
                  <a:pt x="0" y="0"/>
                </a:lnTo>
                <a:close/>
              </a:path>
            </a:pathLst>
          </a:custGeom>
          <a:blipFill>
            <a:blip r:embed="rId3"/>
            <a:stretch>
              <a:fillRect/>
            </a:stretch>
          </a:blipFill>
        </p:spPr>
        <p:txBody>
          <a:bodyPr/>
          <a:lstStyle/>
          <a:p>
            <a:endParaRPr lang="en-GB"/>
          </a:p>
        </p:txBody>
      </p:sp>
      <p:sp>
        <p:nvSpPr>
          <p:cNvPr id="16" name="Freeform 16"/>
          <p:cNvSpPr/>
          <p:nvPr/>
        </p:nvSpPr>
        <p:spPr>
          <a:xfrm>
            <a:off x="1028700" y="5099885"/>
            <a:ext cx="8115300" cy="2665808"/>
          </a:xfrm>
          <a:custGeom>
            <a:avLst/>
            <a:gdLst/>
            <a:ahLst/>
            <a:cxnLst/>
            <a:rect l="l" t="t" r="r" b="b"/>
            <a:pathLst>
              <a:path w="8115300" h="2665808">
                <a:moveTo>
                  <a:pt x="0" y="0"/>
                </a:moveTo>
                <a:lnTo>
                  <a:pt x="8115300" y="0"/>
                </a:lnTo>
                <a:lnTo>
                  <a:pt x="8115300" y="2665808"/>
                </a:lnTo>
                <a:lnTo>
                  <a:pt x="0" y="2665808"/>
                </a:lnTo>
                <a:lnTo>
                  <a:pt x="0" y="0"/>
                </a:lnTo>
                <a:close/>
              </a:path>
            </a:pathLst>
          </a:custGeom>
          <a:blipFill>
            <a:blip r:embed="rId4"/>
            <a:stretch>
              <a:fillRect/>
            </a:stretch>
          </a:blipFill>
        </p:spPr>
        <p:txBody>
          <a:bodyPr/>
          <a:lstStyle/>
          <a:p>
            <a:endParaRPr lang="en-GB"/>
          </a:p>
        </p:txBody>
      </p:sp>
      <p:sp>
        <p:nvSpPr>
          <p:cNvPr id="17" name="TextBox 17"/>
          <p:cNvSpPr txBox="1"/>
          <p:nvPr/>
        </p:nvSpPr>
        <p:spPr>
          <a:xfrm>
            <a:off x="1028700" y="3206256"/>
            <a:ext cx="4806141" cy="401022"/>
          </a:xfrm>
          <a:prstGeom prst="rect">
            <a:avLst/>
          </a:prstGeom>
        </p:spPr>
        <p:txBody>
          <a:bodyPr lIns="0" tIns="0" rIns="0" bIns="0" rtlCol="0" anchor="t">
            <a:spAutoFit/>
          </a:bodyPr>
          <a:lstStyle/>
          <a:p>
            <a:pPr marL="0" lvl="0" indent="0">
              <a:lnSpc>
                <a:spcPts val="2934"/>
              </a:lnSpc>
              <a:spcBef>
                <a:spcPct val="0"/>
              </a:spcBef>
            </a:pPr>
            <a:r>
              <a:rPr lang="en-US" sz="2768">
                <a:solidFill>
                  <a:srgbClr val="171A59"/>
                </a:solidFill>
                <a:latin typeface="Arimo Bold"/>
              </a:rPr>
              <a:t>Створення JAR-артефакту</a:t>
            </a:r>
          </a:p>
        </p:txBody>
      </p:sp>
      <p:sp>
        <p:nvSpPr>
          <p:cNvPr id="18" name="TextBox 18"/>
          <p:cNvSpPr txBox="1"/>
          <p:nvPr/>
        </p:nvSpPr>
        <p:spPr>
          <a:xfrm>
            <a:off x="10226074" y="5863192"/>
            <a:ext cx="4806141" cy="771870"/>
          </a:xfrm>
          <a:prstGeom prst="rect">
            <a:avLst/>
          </a:prstGeom>
        </p:spPr>
        <p:txBody>
          <a:bodyPr lIns="0" tIns="0" rIns="0" bIns="0" rtlCol="0" anchor="t">
            <a:spAutoFit/>
          </a:bodyPr>
          <a:lstStyle/>
          <a:p>
            <a:pPr marL="0" lvl="0" indent="0">
              <a:lnSpc>
                <a:spcPts val="2934"/>
              </a:lnSpc>
              <a:spcBef>
                <a:spcPct val="0"/>
              </a:spcBef>
            </a:pPr>
            <a:r>
              <a:rPr lang="en-US" sz="2768">
                <a:solidFill>
                  <a:srgbClr val="171A59"/>
                </a:solidFill>
                <a:latin typeface="Arimo Bold"/>
              </a:rPr>
              <a:t>Налаштування створеного JAR-артефакту</a:t>
            </a:r>
          </a:p>
        </p:txBody>
      </p:sp>
      <p:sp>
        <p:nvSpPr>
          <p:cNvPr id="19" name="TextBox 19"/>
          <p:cNvSpPr txBox="1"/>
          <p:nvPr/>
        </p:nvSpPr>
        <p:spPr>
          <a:xfrm>
            <a:off x="1028700" y="8003818"/>
            <a:ext cx="8115300" cy="771870"/>
          </a:xfrm>
          <a:prstGeom prst="rect">
            <a:avLst/>
          </a:prstGeom>
        </p:spPr>
        <p:txBody>
          <a:bodyPr lIns="0" tIns="0" rIns="0" bIns="0" rtlCol="0" anchor="t">
            <a:spAutoFit/>
          </a:bodyPr>
          <a:lstStyle/>
          <a:p>
            <a:pPr marL="0" lvl="0" indent="0">
              <a:lnSpc>
                <a:spcPts val="2934"/>
              </a:lnSpc>
              <a:spcBef>
                <a:spcPct val="0"/>
              </a:spcBef>
            </a:pPr>
            <a:r>
              <a:rPr lang="en-US" sz="2768">
                <a:solidFill>
                  <a:srgbClr val="171A59"/>
                </a:solidFill>
                <a:latin typeface="Arimo Bold"/>
              </a:rPr>
              <a:t>Копіювання повного шляху створеного JAR-файлу</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EFAF1"/>
        </a:solidFill>
        <a:effectLst/>
      </p:bgPr>
    </p:bg>
    <p:spTree>
      <p:nvGrpSpPr>
        <p:cNvPr id="1" name=""/>
        <p:cNvGrpSpPr/>
        <p:nvPr/>
      </p:nvGrpSpPr>
      <p:grpSpPr>
        <a:xfrm>
          <a:off x="0" y="0"/>
          <a:ext cx="0" cy="0"/>
          <a:chOff x="0" y="0"/>
          <a:chExt cx="0" cy="0"/>
        </a:xfrm>
      </p:grpSpPr>
      <p:grpSp>
        <p:nvGrpSpPr>
          <p:cNvPr id="2" name="Group 2"/>
          <p:cNvGrpSpPr/>
          <p:nvPr/>
        </p:nvGrpSpPr>
        <p:grpSpPr>
          <a:xfrm>
            <a:off x="13822554" y="5962474"/>
            <a:ext cx="6233607" cy="6028554"/>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510111" y="-1724076"/>
            <a:ext cx="4474743" cy="4327548"/>
            <a:chOff x="0" y="0"/>
            <a:chExt cx="840446" cy="812800"/>
          </a:xfrm>
        </p:grpSpPr>
        <p:sp>
          <p:nvSpPr>
            <p:cNvPr id="9" name="Freeform 9"/>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5882"/>
              </a:srgbClr>
            </a:solidFill>
          </p:spPr>
          <p:txBody>
            <a:bodyPr/>
            <a:lstStyle/>
            <a:p>
              <a:endParaRPr lang="en-GB"/>
            </a:p>
          </p:txBody>
        </p:sp>
        <p:sp>
          <p:nvSpPr>
            <p:cNvPr id="10" name="TextBox 10"/>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sp>
        <p:nvSpPr>
          <p:cNvPr id="11" name="TextBox 11"/>
          <p:cNvSpPr txBox="1"/>
          <p:nvPr/>
        </p:nvSpPr>
        <p:spPr>
          <a:xfrm>
            <a:off x="1079063" y="1097657"/>
            <a:ext cx="3937245" cy="500137"/>
          </a:xfrm>
          <a:prstGeom prst="rect">
            <a:avLst/>
          </a:prstGeom>
        </p:spPr>
        <p:txBody>
          <a:bodyPr wrap="square" lIns="0" tIns="0" rIns="0" bIns="0" rtlCol="0" anchor="t">
            <a:spAutoFit/>
          </a:bodyPr>
          <a:lstStyle/>
          <a:p>
            <a:pPr marL="0" lvl="0" indent="0">
              <a:lnSpc>
                <a:spcPts val="3919"/>
              </a:lnSpc>
              <a:spcBef>
                <a:spcPct val="0"/>
              </a:spcBef>
            </a:pPr>
            <a:r>
              <a:rPr lang="uk-UA" sz="3697" dirty="0">
                <a:solidFill>
                  <a:srgbClr val="171A59"/>
                </a:solidFill>
                <a:latin typeface="Arimo Bold"/>
              </a:rPr>
              <a:t>ДЕМОНСТРАЦІЯ</a:t>
            </a:r>
            <a:endParaRPr lang="en-US" sz="3697" dirty="0">
              <a:solidFill>
                <a:srgbClr val="171A59"/>
              </a:solidFill>
              <a:latin typeface="Arimo Bold"/>
            </a:endParaRPr>
          </a:p>
        </p:txBody>
      </p:sp>
      <p:grpSp>
        <p:nvGrpSpPr>
          <p:cNvPr id="12" name="Group 12"/>
          <p:cNvGrpSpPr/>
          <p:nvPr/>
        </p:nvGrpSpPr>
        <p:grpSpPr>
          <a:xfrm>
            <a:off x="14997848" y="2276912"/>
            <a:ext cx="896699" cy="867202"/>
            <a:chOff x="0" y="0"/>
            <a:chExt cx="840446" cy="812800"/>
          </a:xfrm>
        </p:grpSpPr>
        <p:sp>
          <p:nvSpPr>
            <p:cNvPr id="13" name="Freeform 1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50980"/>
              </a:srgbClr>
            </a:solidFill>
          </p:spPr>
          <p:txBody>
            <a:bodyPr/>
            <a:lstStyle/>
            <a:p>
              <a:endParaRPr lang="en-GB"/>
            </a:p>
          </p:txBody>
        </p:sp>
        <p:sp>
          <p:nvSpPr>
            <p:cNvPr id="14" name="TextBox 1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pic>
        <p:nvPicPr>
          <p:cNvPr id="19" name="VOCALIA DEMO">
            <a:hlinkClick r:id="" action="ppaction://media"/>
            <a:extLst>
              <a:ext uri="{FF2B5EF4-FFF2-40B4-BE49-F238E27FC236}">
                <a16:creationId xmlns:a16="http://schemas.microsoft.com/office/drawing/2014/main" id="{E74F2922-31B9-CAB9-8F00-185D29A514A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64360" y="1775979"/>
            <a:ext cx="13201892" cy="7426064"/>
          </a:xfrm>
          <a:prstGeom prst="rect">
            <a:avLst/>
          </a:prstGeom>
        </p:spPr>
      </p:pic>
    </p:spTree>
    <p:extLst>
      <p:ext uri="{BB962C8B-B14F-4D97-AF65-F5344CB8AC3E}">
        <p14:creationId xmlns:p14="http://schemas.microsoft.com/office/powerpoint/2010/main" val="477756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200"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EFAF1"/>
        </a:solidFill>
        <a:effectLst/>
      </p:bgPr>
    </p:bg>
    <p:spTree>
      <p:nvGrpSpPr>
        <p:cNvPr id="1" name=""/>
        <p:cNvGrpSpPr/>
        <p:nvPr/>
      </p:nvGrpSpPr>
      <p:grpSpPr>
        <a:xfrm>
          <a:off x="0" y="0"/>
          <a:ext cx="0" cy="0"/>
          <a:chOff x="0" y="0"/>
          <a:chExt cx="0" cy="0"/>
        </a:xfrm>
      </p:grpSpPr>
      <p:grpSp>
        <p:nvGrpSpPr>
          <p:cNvPr id="2" name="Group 2"/>
          <p:cNvGrpSpPr/>
          <p:nvPr/>
        </p:nvGrpSpPr>
        <p:grpSpPr>
          <a:xfrm>
            <a:off x="14396880" y="-2963288"/>
            <a:ext cx="6701692" cy="6481241"/>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9144000" y="2474043"/>
            <a:ext cx="8405161" cy="8282904"/>
          </a:xfrm>
          <a:custGeom>
            <a:avLst/>
            <a:gdLst/>
            <a:ahLst/>
            <a:cxnLst/>
            <a:rect l="l" t="t" r="r" b="b"/>
            <a:pathLst>
              <a:path w="8405161" h="8282904">
                <a:moveTo>
                  <a:pt x="0" y="0"/>
                </a:moveTo>
                <a:lnTo>
                  <a:pt x="8405161" y="0"/>
                </a:lnTo>
                <a:lnTo>
                  <a:pt x="8405161" y="8282904"/>
                </a:lnTo>
                <a:lnTo>
                  <a:pt x="0" y="82829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6" name="Group 6"/>
          <p:cNvGrpSpPr/>
          <p:nvPr/>
        </p:nvGrpSpPr>
        <p:grpSpPr>
          <a:xfrm>
            <a:off x="-1805772" y="4275706"/>
            <a:ext cx="8460216" cy="8181919"/>
            <a:chOff x="0" y="0"/>
            <a:chExt cx="840446" cy="812800"/>
          </a:xfrm>
        </p:grpSpPr>
        <p:sp>
          <p:nvSpPr>
            <p:cNvPr id="7" name="Freeform 7"/>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8" name="TextBox 8"/>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sp>
        <p:nvSpPr>
          <p:cNvPr id="9" name="Freeform 9"/>
          <p:cNvSpPr/>
          <p:nvPr/>
        </p:nvSpPr>
        <p:spPr>
          <a:xfrm rot="849727">
            <a:off x="7348709" y="8124015"/>
            <a:ext cx="1533222" cy="1457954"/>
          </a:xfrm>
          <a:custGeom>
            <a:avLst/>
            <a:gdLst/>
            <a:ahLst/>
            <a:cxnLst/>
            <a:rect l="l" t="t" r="r" b="b"/>
            <a:pathLst>
              <a:path w="1533222" h="1457954">
                <a:moveTo>
                  <a:pt x="0" y="0"/>
                </a:moveTo>
                <a:lnTo>
                  <a:pt x="1533221" y="0"/>
                </a:lnTo>
                <a:lnTo>
                  <a:pt x="1533221" y="1457954"/>
                </a:lnTo>
                <a:lnTo>
                  <a:pt x="0" y="14579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0" name="Freeform 10"/>
          <p:cNvSpPr/>
          <p:nvPr/>
        </p:nvSpPr>
        <p:spPr>
          <a:xfrm>
            <a:off x="-3927218" y="1898333"/>
            <a:ext cx="12957152" cy="9167185"/>
          </a:xfrm>
          <a:custGeom>
            <a:avLst/>
            <a:gdLst/>
            <a:ahLst/>
            <a:cxnLst/>
            <a:rect l="l" t="t" r="r" b="b"/>
            <a:pathLst>
              <a:path w="12957152" h="9167185">
                <a:moveTo>
                  <a:pt x="0" y="0"/>
                </a:moveTo>
                <a:lnTo>
                  <a:pt x="12957152" y="0"/>
                </a:lnTo>
                <a:lnTo>
                  <a:pt x="12957152" y="9167185"/>
                </a:lnTo>
                <a:lnTo>
                  <a:pt x="0" y="9167185"/>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a:p>
        </p:txBody>
      </p:sp>
      <p:sp>
        <p:nvSpPr>
          <p:cNvPr id="11" name="TextBox 11"/>
          <p:cNvSpPr txBox="1"/>
          <p:nvPr/>
        </p:nvSpPr>
        <p:spPr>
          <a:xfrm>
            <a:off x="567118" y="4083962"/>
            <a:ext cx="6782318" cy="4923825"/>
          </a:xfrm>
          <a:prstGeom prst="rect">
            <a:avLst/>
          </a:prstGeom>
        </p:spPr>
        <p:txBody>
          <a:bodyPr lIns="0" tIns="0" rIns="0" bIns="0" rtlCol="0" anchor="t">
            <a:spAutoFit/>
          </a:bodyPr>
          <a:lstStyle/>
          <a:p>
            <a:pPr marL="0" lvl="0" indent="0">
              <a:lnSpc>
                <a:spcPts val="2784"/>
              </a:lnSpc>
              <a:spcBef>
                <a:spcPct val="0"/>
              </a:spcBef>
            </a:pPr>
            <a:r>
              <a:rPr lang="en-US" sz="2626">
                <a:solidFill>
                  <a:srgbClr val="FEFAF1"/>
                </a:solidFill>
                <a:latin typeface="Arimo"/>
              </a:rPr>
              <a:t>У ході курсової роботи розроблено голосовий помічник "Vocalia", який відповідає усім вимогам та має високу якість коду та стабільність функціоналу. Результати аналізу та тестування показали ефективність розгортання та супроводу програмного забезпечення. Для майбутнього розвитку пропонується розширення функціоналу, підвищення продуктивності та підвищення безпеки додатка. Голосовий помічник "Vocalia" відкриває можливості покращення доступності інформації та підвищення продуктивності праці та навчання.</a:t>
            </a:r>
          </a:p>
        </p:txBody>
      </p:sp>
      <p:sp>
        <p:nvSpPr>
          <p:cNvPr id="12" name="TextBox 12"/>
          <p:cNvSpPr txBox="1"/>
          <p:nvPr/>
        </p:nvSpPr>
        <p:spPr>
          <a:xfrm>
            <a:off x="567118" y="2800283"/>
            <a:ext cx="5564348" cy="717671"/>
          </a:xfrm>
          <a:prstGeom prst="rect">
            <a:avLst/>
          </a:prstGeom>
        </p:spPr>
        <p:txBody>
          <a:bodyPr lIns="0" tIns="0" rIns="0" bIns="0" rtlCol="0" anchor="t">
            <a:spAutoFit/>
          </a:bodyPr>
          <a:lstStyle/>
          <a:p>
            <a:pPr marL="0" lvl="0" indent="0">
              <a:lnSpc>
                <a:spcPts val="5307"/>
              </a:lnSpc>
              <a:spcBef>
                <a:spcPct val="0"/>
              </a:spcBef>
            </a:pPr>
            <a:r>
              <a:rPr lang="en-US" sz="5006">
                <a:solidFill>
                  <a:srgbClr val="FFFEF7"/>
                </a:solidFill>
                <a:latin typeface="Arimo Bold"/>
              </a:rPr>
              <a:t>ВИСНОВОК</a:t>
            </a:r>
          </a:p>
        </p:txBody>
      </p:sp>
      <p:sp>
        <p:nvSpPr>
          <p:cNvPr id="13" name="Freeform 13"/>
          <p:cNvSpPr/>
          <p:nvPr/>
        </p:nvSpPr>
        <p:spPr>
          <a:xfrm rot="690390">
            <a:off x="406114" y="487176"/>
            <a:ext cx="1138960" cy="1083047"/>
          </a:xfrm>
          <a:custGeom>
            <a:avLst/>
            <a:gdLst/>
            <a:ahLst/>
            <a:cxnLst/>
            <a:rect l="l" t="t" r="r" b="b"/>
            <a:pathLst>
              <a:path w="1138960" h="1083047">
                <a:moveTo>
                  <a:pt x="0" y="0"/>
                </a:moveTo>
                <a:lnTo>
                  <a:pt x="1138960" y="0"/>
                </a:lnTo>
                <a:lnTo>
                  <a:pt x="1138960" y="1083048"/>
                </a:lnTo>
                <a:lnTo>
                  <a:pt x="0" y="10830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GB"/>
          </a:p>
        </p:txBody>
      </p:sp>
      <p:sp>
        <p:nvSpPr>
          <p:cNvPr id="14" name="Freeform 14"/>
          <p:cNvSpPr/>
          <p:nvPr/>
        </p:nvSpPr>
        <p:spPr>
          <a:xfrm rot="-1074085">
            <a:off x="10871117" y="1497889"/>
            <a:ext cx="842234" cy="800888"/>
          </a:xfrm>
          <a:custGeom>
            <a:avLst/>
            <a:gdLst/>
            <a:ahLst/>
            <a:cxnLst/>
            <a:rect l="l" t="t" r="r" b="b"/>
            <a:pathLst>
              <a:path w="842234" h="800888">
                <a:moveTo>
                  <a:pt x="0" y="0"/>
                </a:moveTo>
                <a:lnTo>
                  <a:pt x="842234" y="0"/>
                </a:lnTo>
                <a:lnTo>
                  <a:pt x="842234" y="800888"/>
                </a:lnTo>
                <a:lnTo>
                  <a:pt x="0" y="8008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GB"/>
          </a:p>
        </p:txBody>
      </p:sp>
      <p:sp>
        <p:nvSpPr>
          <p:cNvPr id="15" name="Freeform 15"/>
          <p:cNvSpPr/>
          <p:nvPr/>
        </p:nvSpPr>
        <p:spPr>
          <a:xfrm rot="-1074085">
            <a:off x="7823612" y="5953005"/>
            <a:ext cx="842234" cy="800888"/>
          </a:xfrm>
          <a:custGeom>
            <a:avLst/>
            <a:gdLst/>
            <a:ahLst/>
            <a:cxnLst/>
            <a:rect l="l" t="t" r="r" b="b"/>
            <a:pathLst>
              <a:path w="842234" h="800888">
                <a:moveTo>
                  <a:pt x="0" y="0"/>
                </a:moveTo>
                <a:lnTo>
                  <a:pt x="842234" y="0"/>
                </a:lnTo>
                <a:lnTo>
                  <a:pt x="842234" y="800888"/>
                </a:lnTo>
                <a:lnTo>
                  <a:pt x="0" y="8008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GB"/>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AF1"/>
        </a:solidFill>
        <a:effectLst/>
      </p:bgPr>
    </p:bg>
    <p:spTree>
      <p:nvGrpSpPr>
        <p:cNvPr id="1" name=""/>
        <p:cNvGrpSpPr/>
        <p:nvPr/>
      </p:nvGrpSpPr>
      <p:grpSpPr>
        <a:xfrm>
          <a:off x="0" y="0"/>
          <a:ext cx="0" cy="0"/>
          <a:chOff x="0" y="0"/>
          <a:chExt cx="0" cy="0"/>
        </a:xfrm>
      </p:grpSpPr>
      <p:grpSp>
        <p:nvGrpSpPr>
          <p:cNvPr id="2" name="Group 2"/>
          <p:cNvGrpSpPr/>
          <p:nvPr/>
        </p:nvGrpSpPr>
        <p:grpSpPr>
          <a:xfrm>
            <a:off x="4280204" y="439698"/>
            <a:ext cx="9727591" cy="9407604"/>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700168" y="3144115"/>
            <a:ext cx="6498460" cy="8846913"/>
          </a:xfrm>
          <a:custGeom>
            <a:avLst/>
            <a:gdLst/>
            <a:ahLst/>
            <a:cxnLst/>
            <a:rect l="l" t="t" r="r" b="b"/>
            <a:pathLst>
              <a:path w="6498460" h="8846913">
                <a:moveTo>
                  <a:pt x="0" y="0"/>
                </a:moveTo>
                <a:lnTo>
                  <a:pt x="6498459" y="0"/>
                </a:lnTo>
                <a:lnTo>
                  <a:pt x="6498459" y="8846913"/>
                </a:lnTo>
                <a:lnTo>
                  <a:pt x="0" y="88469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6" name="TextBox 6"/>
          <p:cNvSpPr txBox="1"/>
          <p:nvPr/>
        </p:nvSpPr>
        <p:spPr>
          <a:xfrm>
            <a:off x="6498460" y="4501269"/>
            <a:ext cx="6029798" cy="2960511"/>
          </a:xfrm>
          <a:prstGeom prst="rect">
            <a:avLst/>
          </a:prstGeom>
        </p:spPr>
        <p:txBody>
          <a:bodyPr lIns="0" tIns="0" rIns="0" bIns="0" rtlCol="0" anchor="t">
            <a:spAutoFit/>
          </a:bodyPr>
          <a:lstStyle/>
          <a:p>
            <a:pPr marL="0" lvl="0" indent="0" algn="l">
              <a:lnSpc>
                <a:spcPts val="2941"/>
              </a:lnSpc>
              <a:spcBef>
                <a:spcPct val="0"/>
              </a:spcBef>
            </a:pPr>
            <a:r>
              <a:rPr lang="en-US" sz="2774">
                <a:solidFill>
                  <a:srgbClr val="171A59"/>
                </a:solidFill>
                <a:latin typeface="Canva Sans"/>
              </a:rPr>
              <a:t>ретельний аналіз сучасного стану ГП, визначення перспектив розвитку та розробка концепції нового голосового помічника, спрямованого на задоволення потреб користувачів у контексті швидкозмінного технологічного середовища. </a:t>
            </a:r>
          </a:p>
        </p:txBody>
      </p:sp>
      <p:sp>
        <p:nvSpPr>
          <p:cNvPr id="7" name="TextBox 7"/>
          <p:cNvSpPr txBox="1"/>
          <p:nvPr/>
        </p:nvSpPr>
        <p:spPr>
          <a:xfrm>
            <a:off x="5798291" y="2737546"/>
            <a:ext cx="6211411" cy="870287"/>
          </a:xfrm>
          <a:prstGeom prst="rect">
            <a:avLst/>
          </a:prstGeom>
        </p:spPr>
        <p:txBody>
          <a:bodyPr lIns="0" tIns="0" rIns="0" bIns="0" rtlCol="0" anchor="t">
            <a:spAutoFit/>
          </a:bodyPr>
          <a:lstStyle/>
          <a:p>
            <a:pPr marL="0" lvl="0" indent="0">
              <a:lnSpc>
                <a:spcPts val="6455"/>
              </a:lnSpc>
              <a:spcBef>
                <a:spcPct val="0"/>
              </a:spcBef>
            </a:pPr>
            <a:r>
              <a:rPr lang="en-US" sz="6090">
                <a:solidFill>
                  <a:srgbClr val="171A59"/>
                </a:solidFill>
                <a:latin typeface="Arimo Bold"/>
              </a:rPr>
              <a:t>МЕТА -</a:t>
            </a:r>
          </a:p>
        </p:txBody>
      </p:sp>
      <p:grpSp>
        <p:nvGrpSpPr>
          <p:cNvPr id="8" name="Group 8"/>
          <p:cNvGrpSpPr/>
          <p:nvPr/>
        </p:nvGrpSpPr>
        <p:grpSpPr>
          <a:xfrm>
            <a:off x="13822554" y="5962474"/>
            <a:ext cx="6233607" cy="6028554"/>
            <a:chOff x="0" y="0"/>
            <a:chExt cx="840446" cy="812800"/>
          </a:xfrm>
        </p:grpSpPr>
        <p:sp>
          <p:nvSpPr>
            <p:cNvPr id="9" name="Freeform 9"/>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10" name="TextBox 10"/>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15727017" y="7871589"/>
            <a:ext cx="1750640" cy="1750640"/>
            <a:chOff x="0" y="0"/>
            <a:chExt cx="812800" cy="812800"/>
          </a:xfrm>
        </p:grpSpPr>
        <p:sp>
          <p:nvSpPr>
            <p:cNvPr id="12" name="Freeform 12"/>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2A316F"/>
            </a:solidFill>
            <a:ln cap="sq">
              <a:noFill/>
              <a:prstDash val="solid"/>
              <a:miter/>
            </a:ln>
          </p:spPr>
          <p:txBody>
            <a:bodyPr/>
            <a:lstStyle/>
            <a:p>
              <a:endParaRPr lang="en-GB"/>
            </a:p>
          </p:txBody>
        </p:sp>
        <p:sp>
          <p:nvSpPr>
            <p:cNvPr id="13" name="TextBox 13"/>
            <p:cNvSpPr txBox="1"/>
            <p:nvPr/>
          </p:nvSpPr>
          <p:spPr>
            <a:xfrm>
              <a:off x="0" y="184150"/>
              <a:ext cx="711200" cy="425450"/>
            </a:xfrm>
            <a:prstGeom prst="rect">
              <a:avLst/>
            </a:prstGeom>
          </p:spPr>
          <p:txBody>
            <a:bodyPr lIns="50800" tIns="50800" rIns="50800" bIns="50800" rtlCol="0" anchor="ctr"/>
            <a:lstStyle/>
            <a:p>
              <a:pPr algn="ctr">
                <a:lnSpc>
                  <a:spcPts val="2859"/>
                </a:lnSpc>
              </a:pPr>
              <a:endParaRPr/>
            </a:p>
          </p:txBody>
        </p:sp>
      </p:grpSp>
      <p:grpSp>
        <p:nvGrpSpPr>
          <p:cNvPr id="14" name="Group 14"/>
          <p:cNvGrpSpPr/>
          <p:nvPr/>
        </p:nvGrpSpPr>
        <p:grpSpPr>
          <a:xfrm>
            <a:off x="-1510111" y="-1724076"/>
            <a:ext cx="4474743" cy="4327548"/>
            <a:chOff x="0" y="0"/>
            <a:chExt cx="840446" cy="812800"/>
          </a:xfrm>
        </p:grpSpPr>
        <p:sp>
          <p:nvSpPr>
            <p:cNvPr id="15" name="Freeform 15"/>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18824"/>
              </a:srgbClr>
            </a:solidFill>
          </p:spPr>
          <p:txBody>
            <a:bodyPr/>
            <a:lstStyle/>
            <a:p>
              <a:endParaRPr lang="en-GB"/>
            </a:p>
          </p:txBody>
        </p:sp>
        <p:sp>
          <p:nvSpPr>
            <p:cNvPr id="16" name="TextBox 16"/>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17" name="Group 17"/>
          <p:cNvGrpSpPr/>
          <p:nvPr/>
        </p:nvGrpSpPr>
        <p:grpSpPr>
          <a:xfrm>
            <a:off x="14997848" y="2276912"/>
            <a:ext cx="896699" cy="867202"/>
            <a:chOff x="0" y="0"/>
            <a:chExt cx="840446" cy="812800"/>
          </a:xfrm>
        </p:grpSpPr>
        <p:sp>
          <p:nvSpPr>
            <p:cNvPr id="18" name="Freeform 18"/>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18824"/>
              </a:srgbClr>
            </a:solidFill>
          </p:spPr>
          <p:txBody>
            <a:bodyPr/>
            <a:lstStyle/>
            <a:p>
              <a:endParaRPr lang="en-GB"/>
            </a:p>
          </p:txBody>
        </p:sp>
        <p:sp>
          <p:nvSpPr>
            <p:cNvPr id="19" name="TextBox 19"/>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AF1"/>
        </a:solidFill>
        <a:effectLst/>
      </p:bgPr>
    </p:bg>
    <p:spTree>
      <p:nvGrpSpPr>
        <p:cNvPr id="1" name=""/>
        <p:cNvGrpSpPr/>
        <p:nvPr/>
      </p:nvGrpSpPr>
      <p:grpSpPr>
        <a:xfrm>
          <a:off x="0" y="0"/>
          <a:ext cx="0" cy="0"/>
          <a:chOff x="0" y="0"/>
          <a:chExt cx="0" cy="0"/>
        </a:xfrm>
      </p:grpSpPr>
      <p:grpSp>
        <p:nvGrpSpPr>
          <p:cNvPr id="2" name="Group 2"/>
          <p:cNvGrpSpPr/>
          <p:nvPr/>
        </p:nvGrpSpPr>
        <p:grpSpPr>
          <a:xfrm>
            <a:off x="-2088103" y="-1736352"/>
            <a:ext cx="6233607" cy="6028554"/>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3690184" y="-1736352"/>
            <a:ext cx="6233607" cy="6028554"/>
            <a:chOff x="0" y="0"/>
            <a:chExt cx="840446" cy="812800"/>
          </a:xfrm>
        </p:grpSpPr>
        <p:sp>
          <p:nvSpPr>
            <p:cNvPr id="6" name="Freeform 6"/>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7" name="TextBox 7"/>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1390589" y="9644995"/>
            <a:ext cx="1327684" cy="1284010"/>
            <a:chOff x="0" y="0"/>
            <a:chExt cx="840446" cy="812800"/>
          </a:xfrm>
        </p:grpSpPr>
        <p:sp>
          <p:nvSpPr>
            <p:cNvPr id="9" name="Freeform 9"/>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10" name="TextBox 10"/>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sp>
        <p:nvSpPr>
          <p:cNvPr id="11" name="TextBox 11"/>
          <p:cNvSpPr txBox="1"/>
          <p:nvPr/>
        </p:nvSpPr>
        <p:spPr>
          <a:xfrm>
            <a:off x="1028700" y="1066800"/>
            <a:ext cx="5589749" cy="792775"/>
          </a:xfrm>
          <a:prstGeom prst="rect">
            <a:avLst/>
          </a:prstGeom>
        </p:spPr>
        <p:txBody>
          <a:bodyPr lIns="0" tIns="0" rIns="0" bIns="0" rtlCol="0" anchor="t">
            <a:spAutoFit/>
          </a:bodyPr>
          <a:lstStyle/>
          <a:p>
            <a:pPr marL="0" lvl="0" indent="0">
              <a:lnSpc>
                <a:spcPts val="5809"/>
              </a:lnSpc>
              <a:spcBef>
                <a:spcPct val="0"/>
              </a:spcBef>
            </a:pPr>
            <a:r>
              <a:rPr lang="en-US" sz="5480">
                <a:solidFill>
                  <a:srgbClr val="171A59"/>
                </a:solidFill>
                <a:latin typeface="Arimo Bold"/>
              </a:rPr>
              <a:t>ПЛАН РОБОТИ</a:t>
            </a:r>
          </a:p>
        </p:txBody>
      </p:sp>
      <p:sp>
        <p:nvSpPr>
          <p:cNvPr id="12" name="Freeform 12"/>
          <p:cNvSpPr/>
          <p:nvPr/>
        </p:nvSpPr>
        <p:spPr>
          <a:xfrm>
            <a:off x="899319" y="2692279"/>
            <a:ext cx="3246185" cy="2697284"/>
          </a:xfrm>
          <a:custGeom>
            <a:avLst/>
            <a:gdLst/>
            <a:ahLst/>
            <a:cxnLst/>
            <a:rect l="l" t="t" r="r" b="b"/>
            <a:pathLst>
              <a:path w="3246185" h="2697284">
                <a:moveTo>
                  <a:pt x="0" y="0"/>
                </a:moveTo>
                <a:lnTo>
                  <a:pt x="3246184" y="0"/>
                </a:lnTo>
                <a:lnTo>
                  <a:pt x="3246184" y="2697284"/>
                </a:lnTo>
                <a:lnTo>
                  <a:pt x="0" y="26972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13" name="TextBox 13"/>
          <p:cNvSpPr txBox="1"/>
          <p:nvPr/>
        </p:nvSpPr>
        <p:spPr>
          <a:xfrm>
            <a:off x="1282401" y="4028057"/>
            <a:ext cx="2480020" cy="566390"/>
          </a:xfrm>
          <a:prstGeom prst="rect">
            <a:avLst/>
          </a:prstGeom>
        </p:spPr>
        <p:txBody>
          <a:bodyPr lIns="0" tIns="0" rIns="0" bIns="0" rtlCol="0" anchor="t">
            <a:spAutoFit/>
          </a:bodyPr>
          <a:lstStyle/>
          <a:p>
            <a:pPr marL="0" lvl="0" indent="0" algn="ctr">
              <a:lnSpc>
                <a:spcPts val="4238"/>
              </a:lnSpc>
              <a:spcBef>
                <a:spcPct val="0"/>
              </a:spcBef>
            </a:pPr>
            <a:r>
              <a:rPr lang="en-US" sz="3998">
                <a:solidFill>
                  <a:srgbClr val="171A59"/>
                </a:solidFill>
                <a:latin typeface="Arimo"/>
              </a:rPr>
              <a:t>Вступ</a:t>
            </a:r>
          </a:p>
        </p:txBody>
      </p:sp>
      <p:sp>
        <p:nvSpPr>
          <p:cNvPr id="14" name="Freeform 14"/>
          <p:cNvSpPr/>
          <p:nvPr/>
        </p:nvSpPr>
        <p:spPr>
          <a:xfrm>
            <a:off x="4336300" y="5244739"/>
            <a:ext cx="3246185" cy="2697284"/>
          </a:xfrm>
          <a:custGeom>
            <a:avLst/>
            <a:gdLst/>
            <a:ahLst/>
            <a:cxnLst/>
            <a:rect l="l" t="t" r="r" b="b"/>
            <a:pathLst>
              <a:path w="3246185" h="2697284">
                <a:moveTo>
                  <a:pt x="0" y="0"/>
                </a:moveTo>
                <a:lnTo>
                  <a:pt x="3246184" y="0"/>
                </a:lnTo>
                <a:lnTo>
                  <a:pt x="3246184" y="2697284"/>
                </a:lnTo>
                <a:lnTo>
                  <a:pt x="0" y="26972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15" name="TextBox 15"/>
          <p:cNvSpPr txBox="1"/>
          <p:nvPr/>
        </p:nvSpPr>
        <p:spPr>
          <a:xfrm>
            <a:off x="4527841" y="6434347"/>
            <a:ext cx="2863103" cy="924340"/>
          </a:xfrm>
          <a:prstGeom prst="rect">
            <a:avLst/>
          </a:prstGeom>
        </p:spPr>
        <p:txBody>
          <a:bodyPr lIns="0" tIns="0" rIns="0" bIns="0" rtlCol="0" anchor="t">
            <a:spAutoFit/>
          </a:bodyPr>
          <a:lstStyle/>
          <a:p>
            <a:pPr marL="0" lvl="0" indent="0" algn="ctr">
              <a:lnSpc>
                <a:spcPts val="3549"/>
              </a:lnSpc>
              <a:spcBef>
                <a:spcPct val="0"/>
              </a:spcBef>
            </a:pPr>
            <a:r>
              <a:rPr lang="en-US" sz="3348">
                <a:solidFill>
                  <a:srgbClr val="171A59"/>
                </a:solidFill>
                <a:latin typeface="Arimo"/>
              </a:rPr>
              <a:t>Технологічний аналіз</a:t>
            </a:r>
          </a:p>
        </p:txBody>
      </p:sp>
      <p:sp>
        <p:nvSpPr>
          <p:cNvPr id="16" name="Freeform 16"/>
          <p:cNvSpPr/>
          <p:nvPr/>
        </p:nvSpPr>
        <p:spPr>
          <a:xfrm>
            <a:off x="8020634" y="3607249"/>
            <a:ext cx="3246185" cy="2697284"/>
          </a:xfrm>
          <a:custGeom>
            <a:avLst/>
            <a:gdLst/>
            <a:ahLst/>
            <a:cxnLst/>
            <a:rect l="l" t="t" r="r" b="b"/>
            <a:pathLst>
              <a:path w="3246185" h="2697284">
                <a:moveTo>
                  <a:pt x="0" y="0"/>
                </a:moveTo>
                <a:lnTo>
                  <a:pt x="3246185" y="0"/>
                </a:lnTo>
                <a:lnTo>
                  <a:pt x="3246185" y="2697284"/>
                </a:lnTo>
                <a:lnTo>
                  <a:pt x="0" y="26972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17" name="TextBox 17"/>
          <p:cNvSpPr txBox="1"/>
          <p:nvPr/>
        </p:nvSpPr>
        <p:spPr>
          <a:xfrm>
            <a:off x="8212175" y="4796856"/>
            <a:ext cx="2863103" cy="924340"/>
          </a:xfrm>
          <a:prstGeom prst="rect">
            <a:avLst/>
          </a:prstGeom>
        </p:spPr>
        <p:txBody>
          <a:bodyPr lIns="0" tIns="0" rIns="0" bIns="0" rtlCol="0" anchor="t">
            <a:spAutoFit/>
          </a:bodyPr>
          <a:lstStyle/>
          <a:p>
            <a:pPr marL="0" lvl="0" indent="0" algn="ctr">
              <a:lnSpc>
                <a:spcPts val="3549"/>
              </a:lnSpc>
              <a:spcBef>
                <a:spcPct val="0"/>
              </a:spcBef>
            </a:pPr>
            <a:r>
              <a:rPr lang="en-US" sz="3348">
                <a:solidFill>
                  <a:srgbClr val="171A59"/>
                </a:solidFill>
                <a:latin typeface="Arimo"/>
              </a:rPr>
              <a:t>Процес розробки ПЗ</a:t>
            </a:r>
          </a:p>
        </p:txBody>
      </p:sp>
      <p:sp>
        <p:nvSpPr>
          <p:cNvPr id="18" name="Freeform 18"/>
          <p:cNvSpPr/>
          <p:nvPr/>
        </p:nvSpPr>
        <p:spPr>
          <a:xfrm>
            <a:off x="11514469" y="5244739"/>
            <a:ext cx="3246185" cy="2697284"/>
          </a:xfrm>
          <a:custGeom>
            <a:avLst/>
            <a:gdLst/>
            <a:ahLst/>
            <a:cxnLst/>
            <a:rect l="l" t="t" r="r" b="b"/>
            <a:pathLst>
              <a:path w="3246185" h="2697284">
                <a:moveTo>
                  <a:pt x="0" y="0"/>
                </a:moveTo>
                <a:lnTo>
                  <a:pt x="3246184" y="0"/>
                </a:lnTo>
                <a:lnTo>
                  <a:pt x="3246184" y="2697284"/>
                </a:lnTo>
                <a:lnTo>
                  <a:pt x="0" y="26972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19" name="TextBox 19"/>
          <p:cNvSpPr txBox="1"/>
          <p:nvPr/>
        </p:nvSpPr>
        <p:spPr>
          <a:xfrm>
            <a:off x="11706010" y="6434347"/>
            <a:ext cx="2863103" cy="924340"/>
          </a:xfrm>
          <a:prstGeom prst="rect">
            <a:avLst/>
          </a:prstGeom>
        </p:spPr>
        <p:txBody>
          <a:bodyPr lIns="0" tIns="0" rIns="0" bIns="0" rtlCol="0" anchor="t">
            <a:spAutoFit/>
          </a:bodyPr>
          <a:lstStyle/>
          <a:p>
            <a:pPr marL="0" lvl="0" indent="0" algn="ctr">
              <a:lnSpc>
                <a:spcPts val="3549"/>
              </a:lnSpc>
              <a:spcBef>
                <a:spcPct val="0"/>
              </a:spcBef>
            </a:pPr>
            <a:r>
              <a:rPr lang="en-US" sz="3348">
                <a:solidFill>
                  <a:srgbClr val="171A59"/>
                </a:solidFill>
                <a:latin typeface="Arimo"/>
              </a:rPr>
              <a:t>Оцінка якості та безпеки</a:t>
            </a:r>
          </a:p>
        </p:txBody>
      </p:sp>
      <p:sp>
        <p:nvSpPr>
          <p:cNvPr id="20" name="Freeform 20"/>
          <p:cNvSpPr/>
          <p:nvPr/>
        </p:nvSpPr>
        <p:spPr>
          <a:xfrm>
            <a:off x="14013115" y="2692279"/>
            <a:ext cx="3246185" cy="2697284"/>
          </a:xfrm>
          <a:custGeom>
            <a:avLst/>
            <a:gdLst/>
            <a:ahLst/>
            <a:cxnLst/>
            <a:rect l="l" t="t" r="r" b="b"/>
            <a:pathLst>
              <a:path w="3246185" h="2697284">
                <a:moveTo>
                  <a:pt x="0" y="0"/>
                </a:moveTo>
                <a:lnTo>
                  <a:pt x="3246185" y="0"/>
                </a:lnTo>
                <a:lnTo>
                  <a:pt x="3246185" y="2697284"/>
                </a:lnTo>
                <a:lnTo>
                  <a:pt x="0" y="26972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21" name="TextBox 21"/>
          <p:cNvSpPr txBox="1"/>
          <p:nvPr/>
        </p:nvSpPr>
        <p:spPr>
          <a:xfrm>
            <a:off x="14204656" y="3881887"/>
            <a:ext cx="2863103" cy="924340"/>
          </a:xfrm>
          <a:prstGeom prst="rect">
            <a:avLst/>
          </a:prstGeom>
        </p:spPr>
        <p:txBody>
          <a:bodyPr lIns="0" tIns="0" rIns="0" bIns="0" rtlCol="0" anchor="t">
            <a:spAutoFit/>
          </a:bodyPr>
          <a:lstStyle/>
          <a:p>
            <a:pPr marL="0" lvl="0" indent="0" algn="ctr">
              <a:lnSpc>
                <a:spcPts val="3549"/>
              </a:lnSpc>
              <a:spcBef>
                <a:spcPct val="0"/>
              </a:spcBef>
            </a:pPr>
            <a:r>
              <a:rPr lang="en-US" sz="3348">
                <a:solidFill>
                  <a:srgbClr val="171A59"/>
                </a:solidFill>
                <a:latin typeface="Arimo"/>
              </a:rPr>
              <a:t>Етапи впровадження</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9F3C4"/>
        </a:solidFill>
        <a:effectLst/>
      </p:bgPr>
    </p:bg>
    <p:spTree>
      <p:nvGrpSpPr>
        <p:cNvPr id="1" name=""/>
        <p:cNvGrpSpPr/>
        <p:nvPr/>
      </p:nvGrpSpPr>
      <p:grpSpPr>
        <a:xfrm>
          <a:off x="0" y="0"/>
          <a:ext cx="0" cy="0"/>
          <a:chOff x="0" y="0"/>
          <a:chExt cx="0" cy="0"/>
        </a:xfrm>
      </p:grpSpPr>
      <p:grpSp>
        <p:nvGrpSpPr>
          <p:cNvPr id="2" name="Group 2"/>
          <p:cNvGrpSpPr/>
          <p:nvPr/>
        </p:nvGrpSpPr>
        <p:grpSpPr>
          <a:xfrm>
            <a:off x="-3996440" y="3873892"/>
            <a:ext cx="10050281" cy="9719679"/>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FFFFF">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4225816" y="-1924190"/>
            <a:ext cx="6106658" cy="5905781"/>
            <a:chOff x="0" y="0"/>
            <a:chExt cx="840446" cy="812800"/>
          </a:xfrm>
        </p:grpSpPr>
        <p:sp>
          <p:nvSpPr>
            <p:cNvPr id="6" name="Freeform 6"/>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FFFFF">
                <a:alpha val="40784"/>
              </a:srgbClr>
            </a:solidFill>
          </p:spPr>
          <p:txBody>
            <a:bodyPr/>
            <a:lstStyle/>
            <a:p>
              <a:endParaRPr lang="en-GB"/>
            </a:p>
          </p:txBody>
        </p:sp>
        <p:sp>
          <p:nvSpPr>
            <p:cNvPr id="7" name="TextBox 7"/>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6601107" y="288668"/>
            <a:ext cx="11263940" cy="9696313"/>
            <a:chOff x="0" y="0"/>
            <a:chExt cx="2966634" cy="2553761"/>
          </a:xfrm>
        </p:grpSpPr>
        <p:sp>
          <p:nvSpPr>
            <p:cNvPr id="9" name="Freeform 9"/>
            <p:cNvSpPr/>
            <p:nvPr/>
          </p:nvSpPr>
          <p:spPr>
            <a:xfrm>
              <a:off x="0" y="0"/>
              <a:ext cx="2966634" cy="2553761"/>
            </a:xfrm>
            <a:custGeom>
              <a:avLst/>
              <a:gdLst/>
              <a:ahLst/>
              <a:cxnLst/>
              <a:rect l="l" t="t" r="r" b="b"/>
              <a:pathLst>
                <a:path w="2966634" h="2553761">
                  <a:moveTo>
                    <a:pt x="0" y="0"/>
                  </a:moveTo>
                  <a:lnTo>
                    <a:pt x="2966634" y="0"/>
                  </a:lnTo>
                  <a:lnTo>
                    <a:pt x="2966634" y="2553761"/>
                  </a:lnTo>
                  <a:lnTo>
                    <a:pt x="0" y="2553761"/>
                  </a:lnTo>
                  <a:close/>
                </a:path>
              </a:pathLst>
            </a:custGeom>
            <a:solidFill>
              <a:srgbClr val="FEFAF1"/>
            </a:solidFill>
            <a:ln w="38100" cap="sq">
              <a:solidFill>
                <a:srgbClr val="EBA545"/>
              </a:solidFill>
              <a:prstDash val="solid"/>
              <a:miter/>
            </a:ln>
          </p:spPr>
          <p:txBody>
            <a:bodyPr/>
            <a:lstStyle/>
            <a:p>
              <a:endParaRPr lang="en-GB"/>
            </a:p>
          </p:txBody>
        </p:sp>
        <p:sp>
          <p:nvSpPr>
            <p:cNvPr id="10" name="TextBox 10"/>
            <p:cNvSpPr txBox="1"/>
            <p:nvPr/>
          </p:nvSpPr>
          <p:spPr>
            <a:xfrm>
              <a:off x="0" y="-19050"/>
              <a:ext cx="2966634" cy="2572811"/>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1" name="Group 11"/>
          <p:cNvGrpSpPr/>
          <p:nvPr/>
        </p:nvGrpSpPr>
        <p:grpSpPr>
          <a:xfrm>
            <a:off x="1028700" y="1963697"/>
            <a:ext cx="6102996" cy="3836360"/>
            <a:chOff x="0" y="0"/>
            <a:chExt cx="18981265" cy="11931675"/>
          </a:xfrm>
        </p:grpSpPr>
        <p:sp>
          <p:nvSpPr>
            <p:cNvPr id="12" name="Freeform 12"/>
            <p:cNvSpPr/>
            <p:nvPr/>
          </p:nvSpPr>
          <p:spPr>
            <a:xfrm>
              <a:off x="304800" y="304800"/>
              <a:ext cx="18676466" cy="11626875"/>
            </a:xfrm>
            <a:custGeom>
              <a:avLst/>
              <a:gdLst/>
              <a:ahLst/>
              <a:cxnLst/>
              <a:rect l="l" t="t" r="r" b="b"/>
              <a:pathLst>
                <a:path w="18676466" h="11626875">
                  <a:moveTo>
                    <a:pt x="18676466" y="0"/>
                  </a:moveTo>
                  <a:lnTo>
                    <a:pt x="18676466" y="11626875"/>
                  </a:lnTo>
                  <a:lnTo>
                    <a:pt x="0" y="11626875"/>
                  </a:lnTo>
                  <a:lnTo>
                    <a:pt x="0" y="11322075"/>
                  </a:lnTo>
                  <a:lnTo>
                    <a:pt x="18371666" y="11322075"/>
                  </a:lnTo>
                  <a:lnTo>
                    <a:pt x="18371666" y="0"/>
                  </a:lnTo>
                  <a:close/>
                </a:path>
              </a:pathLst>
            </a:custGeom>
            <a:solidFill>
              <a:srgbClr val="EBA545"/>
            </a:solidFill>
          </p:spPr>
          <p:txBody>
            <a:bodyPr/>
            <a:lstStyle/>
            <a:p>
              <a:endParaRPr lang="en-GB"/>
            </a:p>
          </p:txBody>
        </p:sp>
        <p:sp>
          <p:nvSpPr>
            <p:cNvPr id="13" name="Freeform 13"/>
            <p:cNvSpPr/>
            <p:nvPr/>
          </p:nvSpPr>
          <p:spPr>
            <a:xfrm>
              <a:off x="0" y="0"/>
              <a:ext cx="18676466" cy="11626875"/>
            </a:xfrm>
            <a:custGeom>
              <a:avLst/>
              <a:gdLst/>
              <a:ahLst/>
              <a:cxnLst/>
              <a:rect l="l" t="t" r="r" b="b"/>
              <a:pathLst>
                <a:path w="18676466" h="11626875">
                  <a:moveTo>
                    <a:pt x="0" y="0"/>
                  </a:moveTo>
                  <a:lnTo>
                    <a:pt x="18676466" y="0"/>
                  </a:lnTo>
                  <a:lnTo>
                    <a:pt x="18676466" y="11626875"/>
                  </a:lnTo>
                  <a:lnTo>
                    <a:pt x="0" y="11626875"/>
                  </a:lnTo>
                  <a:close/>
                </a:path>
              </a:pathLst>
            </a:custGeom>
            <a:solidFill>
              <a:srgbClr val="FEFAF1"/>
            </a:solidFill>
          </p:spPr>
          <p:txBody>
            <a:bodyPr/>
            <a:lstStyle/>
            <a:p>
              <a:endParaRPr lang="en-GB"/>
            </a:p>
          </p:txBody>
        </p:sp>
      </p:grpSp>
      <p:sp>
        <p:nvSpPr>
          <p:cNvPr id="14" name="Freeform 14"/>
          <p:cNvSpPr/>
          <p:nvPr/>
        </p:nvSpPr>
        <p:spPr>
          <a:xfrm>
            <a:off x="346176" y="5800056"/>
            <a:ext cx="6009683" cy="4184925"/>
          </a:xfrm>
          <a:custGeom>
            <a:avLst/>
            <a:gdLst/>
            <a:ahLst/>
            <a:cxnLst/>
            <a:rect l="l" t="t" r="r" b="b"/>
            <a:pathLst>
              <a:path w="6009683" h="4184925">
                <a:moveTo>
                  <a:pt x="0" y="0"/>
                </a:moveTo>
                <a:lnTo>
                  <a:pt x="6009683" y="0"/>
                </a:lnTo>
                <a:lnTo>
                  <a:pt x="6009683" y="4184925"/>
                </a:lnTo>
                <a:lnTo>
                  <a:pt x="0" y="41849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15" name="TextBox 15"/>
          <p:cNvSpPr txBox="1"/>
          <p:nvPr/>
        </p:nvSpPr>
        <p:spPr>
          <a:xfrm>
            <a:off x="1319988" y="2881847"/>
            <a:ext cx="5281119" cy="2050294"/>
          </a:xfrm>
          <a:prstGeom prst="rect">
            <a:avLst/>
          </a:prstGeom>
        </p:spPr>
        <p:txBody>
          <a:bodyPr lIns="0" tIns="0" rIns="0" bIns="0" rtlCol="0" anchor="t">
            <a:spAutoFit/>
          </a:bodyPr>
          <a:lstStyle/>
          <a:p>
            <a:pPr marL="0" lvl="0" indent="0">
              <a:lnSpc>
                <a:spcPts val="5254"/>
              </a:lnSpc>
              <a:spcBef>
                <a:spcPct val="0"/>
              </a:spcBef>
            </a:pPr>
            <a:r>
              <a:rPr lang="en-US" sz="4957">
                <a:solidFill>
                  <a:srgbClr val="171A59"/>
                </a:solidFill>
                <a:latin typeface="Arimo Bold"/>
              </a:rPr>
              <a:t>СПИСОК ВИКОРИСТАНИХ ДЖЕРЕЛ</a:t>
            </a:r>
          </a:p>
        </p:txBody>
      </p:sp>
      <p:sp>
        <p:nvSpPr>
          <p:cNvPr id="16" name="TextBox 16"/>
          <p:cNvSpPr txBox="1"/>
          <p:nvPr/>
        </p:nvSpPr>
        <p:spPr>
          <a:xfrm>
            <a:off x="7862313" y="1992272"/>
            <a:ext cx="8741528" cy="3612358"/>
          </a:xfrm>
          <a:prstGeom prst="rect">
            <a:avLst/>
          </a:prstGeom>
        </p:spPr>
        <p:txBody>
          <a:bodyPr lIns="0" tIns="0" rIns="0" bIns="0" rtlCol="0" anchor="t">
            <a:spAutoFit/>
          </a:bodyPr>
          <a:lstStyle/>
          <a:p>
            <a:pPr marL="722904" lvl="1" indent="-361452">
              <a:lnSpc>
                <a:spcPts val="3549"/>
              </a:lnSpc>
              <a:buFont typeface="Arial"/>
              <a:buChar char="•"/>
            </a:pPr>
            <a:r>
              <a:rPr lang="en-US" sz="3348" dirty="0">
                <a:solidFill>
                  <a:srgbClr val="171A59"/>
                </a:solidFill>
                <a:latin typeface="Arimo"/>
              </a:rPr>
              <a:t>Voice assistants: What they are and what they mean for marketing and commerce </a:t>
            </a:r>
          </a:p>
          <a:p>
            <a:pPr marL="722904" lvl="1" indent="-361452">
              <a:lnSpc>
                <a:spcPts val="3549"/>
              </a:lnSpc>
              <a:buFont typeface="Arial"/>
              <a:buChar char="•"/>
            </a:pPr>
            <a:r>
              <a:rPr lang="en-US" sz="3348" dirty="0" err="1">
                <a:solidFill>
                  <a:srgbClr val="171A59"/>
                </a:solidFill>
                <a:latin typeface="Arimo"/>
              </a:rPr>
              <a:t>CMUSphinx</a:t>
            </a:r>
            <a:r>
              <a:rPr lang="en-US" sz="3348" dirty="0">
                <a:solidFill>
                  <a:srgbClr val="171A59"/>
                </a:solidFill>
                <a:latin typeface="Arimo"/>
              </a:rPr>
              <a:t> Documentation</a:t>
            </a:r>
          </a:p>
          <a:p>
            <a:pPr marL="722904" lvl="1" indent="-361452">
              <a:lnSpc>
                <a:spcPts val="3549"/>
              </a:lnSpc>
              <a:buFont typeface="Arial"/>
              <a:buChar char="•"/>
            </a:pPr>
            <a:r>
              <a:rPr lang="en-US" sz="3348" dirty="0">
                <a:solidFill>
                  <a:srgbClr val="171A59"/>
                </a:solidFill>
                <a:latin typeface="Arimo"/>
              </a:rPr>
              <a:t>  GOOGLE ASSISTANT, SIRI, BIXBY, ALEXA, ЯКИЙ НАЙКРАЩИЙ?</a:t>
            </a:r>
          </a:p>
          <a:p>
            <a:pPr marL="722904" lvl="1" indent="-361452">
              <a:lnSpc>
                <a:spcPts val="3549"/>
              </a:lnSpc>
              <a:buFont typeface="Arial"/>
              <a:buChar char="•"/>
            </a:pPr>
            <a:r>
              <a:rPr lang="en-US" sz="3348" dirty="0">
                <a:solidFill>
                  <a:srgbClr val="171A59"/>
                </a:solidFill>
                <a:latin typeface="Arimo"/>
              </a:rPr>
              <a:t>Java Documentation</a:t>
            </a:r>
          </a:p>
          <a:p>
            <a:pPr marL="722904" lvl="1" indent="-361452">
              <a:lnSpc>
                <a:spcPts val="3549"/>
              </a:lnSpc>
              <a:buFont typeface="Arial"/>
              <a:buChar char="•"/>
            </a:pPr>
            <a:r>
              <a:rPr lang="en-US" sz="3348" dirty="0">
                <a:solidFill>
                  <a:srgbClr val="171A59"/>
                </a:solidFill>
                <a:latin typeface="Arimo"/>
              </a:rPr>
              <a:t>Sphinx-4 - Pure Java speech recognition library </a:t>
            </a:r>
            <a:r>
              <a:rPr lang="en-US" sz="3348" dirty="0" err="1">
                <a:solidFill>
                  <a:srgbClr val="171A59"/>
                </a:solidFill>
                <a:latin typeface="Arimo"/>
              </a:rPr>
              <a:t>та</a:t>
            </a:r>
            <a:r>
              <a:rPr lang="en-US" sz="3348" dirty="0">
                <a:solidFill>
                  <a:srgbClr val="171A59"/>
                </a:solidFill>
                <a:latin typeface="Arimo"/>
              </a:rPr>
              <a:t> </a:t>
            </a:r>
            <a:r>
              <a:rPr lang="en-US" sz="3348" dirty="0" err="1">
                <a:solidFill>
                  <a:srgbClr val="171A59"/>
                </a:solidFill>
                <a:latin typeface="Arimo"/>
              </a:rPr>
              <a:t>інші</a:t>
            </a:r>
            <a:endParaRPr lang="en-US" sz="3348" dirty="0">
              <a:solidFill>
                <a:srgbClr val="171A59"/>
              </a:solidFill>
              <a:latin typeface="Arim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AF1"/>
        </a:solidFill>
        <a:effectLst/>
      </p:bgPr>
    </p:bg>
    <p:spTree>
      <p:nvGrpSpPr>
        <p:cNvPr id="1" name=""/>
        <p:cNvGrpSpPr/>
        <p:nvPr/>
      </p:nvGrpSpPr>
      <p:grpSpPr>
        <a:xfrm>
          <a:off x="0" y="0"/>
          <a:ext cx="0" cy="0"/>
          <a:chOff x="0" y="0"/>
          <a:chExt cx="0" cy="0"/>
        </a:xfrm>
      </p:grpSpPr>
      <p:grpSp>
        <p:nvGrpSpPr>
          <p:cNvPr id="2" name="Group 2"/>
          <p:cNvGrpSpPr/>
          <p:nvPr/>
        </p:nvGrpSpPr>
        <p:grpSpPr>
          <a:xfrm>
            <a:off x="14348455" y="-2348718"/>
            <a:ext cx="5821689" cy="5630186"/>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2054587" y="5838825"/>
            <a:ext cx="9727591" cy="9407604"/>
            <a:chOff x="0" y="0"/>
            <a:chExt cx="840446" cy="812800"/>
          </a:xfrm>
        </p:grpSpPr>
        <p:sp>
          <p:nvSpPr>
            <p:cNvPr id="6" name="Freeform 6"/>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7" name="TextBox 7"/>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624805" y="534070"/>
            <a:ext cx="3881586" cy="2386546"/>
            <a:chOff x="0" y="0"/>
            <a:chExt cx="1022311" cy="628555"/>
          </a:xfrm>
        </p:grpSpPr>
        <p:sp>
          <p:nvSpPr>
            <p:cNvPr id="9" name="Freeform 9"/>
            <p:cNvSpPr/>
            <p:nvPr/>
          </p:nvSpPr>
          <p:spPr>
            <a:xfrm>
              <a:off x="0" y="0"/>
              <a:ext cx="1022311" cy="628555"/>
            </a:xfrm>
            <a:custGeom>
              <a:avLst/>
              <a:gdLst/>
              <a:ahLst/>
              <a:cxnLst/>
              <a:rect l="l" t="t" r="r" b="b"/>
              <a:pathLst>
                <a:path w="1022311" h="628555">
                  <a:moveTo>
                    <a:pt x="0" y="0"/>
                  </a:moveTo>
                  <a:lnTo>
                    <a:pt x="1022311" y="0"/>
                  </a:lnTo>
                  <a:lnTo>
                    <a:pt x="1022311" y="628555"/>
                  </a:lnTo>
                  <a:lnTo>
                    <a:pt x="0" y="628555"/>
                  </a:lnTo>
                  <a:close/>
                </a:path>
              </a:pathLst>
            </a:custGeom>
            <a:solidFill>
              <a:srgbClr val="FEFAF1"/>
            </a:solidFill>
            <a:ln w="38100" cap="sq">
              <a:solidFill>
                <a:srgbClr val="EBA545"/>
              </a:solidFill>
              <a:prstDash val="solid"/>
              <a:miter/>
            </a:ln>
          </p:spPr>
          <p:txBody>
            <a:bodyPr/>
            <a:lstStyle/>
            <a:p>
              <a:endParaRPr lang="en-GB"/>
            </a:p>
          </p:txBody>
        </p:sp>
        <p:sp>
          <p:nvSpPr>
            <p:cNvPr id="10" name="TextBox 10"/>
            <p:cNvSpPr txBox="1"/>
            <p:nvPr/>
          </p:nvSpPr>
          <p:spPr>
            <a:xfrm>
              <a:off x="0" y="-19050"/>
              <a:ext cx="1022311" cy="64760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1" name="Freeform 11"/>
          <p:cNvSpPr/>
          <p:nvPr/>
        </p:nvSpPr>
        <p:spPr>
          <a:xfrm>
            <a:off x="5688439" y="663697"/>
            <a:ext cx="2620973" cy="2177790"/>
          </a:xfrm>
          <a:custGeom>
            <a:avLst/>
            <a:gdLst/>
            <a:ahLst/>
            <a:cxnLst/>
            <a:rect l="l" t="t" r="r" b="b"/>
            <a:pathLst>
              <a:path w="2620973" h="2177790">
                <a:moveTo>
                  <a:pt x="0" y="0"/>
                </a:moveTo>
                <a:lnTo>
                  <a:pt x="2620972" y="0"/>
                </a:lnTo>
                <a:lnTo>
                  <a:pt x="2620972" y="2177790"/>
                </a:lnTo>
                <a:lnTo>
                  <a:pt x="0" y="2177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12" name="Freeform 12"/>
          <p:cNvSpPr/>
          <p:nvPr/>
        </p:nvSpPr>
        <p:spPr>
          <a:xfrm>
            <a:off x="540525" y="5489505"/>
            <a:ext cx="6458400" cy="6117866"/>
          </a:xfrm>
          <a:custGeom>
            <a:avLst/>
            <a:gdLst/>
            <a:ahLst/>
            <a:cxnLst/>
            <a:rect l="l" t="t" r="r" b="b"/>
            <a:pathLst>
              <a:path w="6458400" h="6117866">
                <a:moveTo>
                  <a:pt x="0" y="0"/>
                </a:moveTo>
                <a:lnTo>
                  <a:pt x="6458400" y="0"/>
                </a:lnTo>
                <a:lnTo>
                  <a:pt x="6458400" y="6117866"/>
                </a:lnTo>
                <a:lnTo>
                  <a:pt x="0" y="61178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3" name="TextBox 13"/>
          <p:cNvSpPr txBox="1"/>
          <p:nvPr/>
        </p:nvSpPr>
        <p:spPr>
          <a:xfrm>
            <a:off x="762949" y="865280"/>
            <a:ext cx="3743443" cy="1812724"/>
          </a:xfrm>
          <a:prstGeom prst="rect">
            <a:avLst/>
          </a:prstGeom>
        </p:spPr>
        <p:txBody>
          <a:bodyPr lIns="0" tIns="0" rIns="0" bIns="0" rtlCol="0" anchor="t">
            <a:spAutoFit/>
          </a:bodyPr>
          <a:lstStyle/>
          <a:p>
            <a:pPr marL="0" lvl="0" indent="0">
              <a:lnSpc>
                <a:spcPts val="4720"/>
              </a:lnSpc>
              <a:spcBef>
                <a:spcPct val="0"/>
              </a:spcBef>
            </a:pPr>
            <a:r>
              <a:rPr lang="en-US" sz="4452">
                <a:solidFill>
                  <a:srgbClr val="171A59"/>
                </a:solidFill>
                <a:latin typeface="Arimo Bold"/>
              </a:rPr>
              <a:t>ЗАГАЛЬНА СХЕМА РОБОТИ ГП</a:t>
            </a:r>
          </a:p>
        </p:txBody>
      </p:sp>
      <p:sp>
        <p:nvSpPr>
          <p:cNvPr id="14" name="TextBox 14"/>
          <p:cNvSpPr txBox="1"/>
          <p:nvPr/>
        </p:nvSpPr>
        <p:spPr>
          <a:xfrm>
            <a:off x="5799322" y="1571756"/>
            <a:ext cx="2399206" cy="724867"/>
          </a:xfrm>
          <a:prstGeom prst="rect">
            <a:avLst/>
          </a:prstGeom>
        </p:spPr>
        <p:txBody>
          <a:bodyPr lIns="0" tIns="0" rIns="0" bIns="0" rtlCol="0" anchor="t">
            <a:spAutoFit/>
          </a:bodyPr>
          <a:lstStyle/>
          <a:p>
            <a:pPr marL="0" lvl="0" indent="0" algn="ctr">
              <a:lnSpc>
                <a:spcPts val="2771"/>
              </a:lnSpc>
              <a:spcBef>
                <a:spcPct val="0"/>
              </a:spcBef>
            </a:pPr>
            <a:r>
              <a:rPr lang="en-US" sz="2614">
                <a:solidFill>
                  <a:srgbClr val="171A59"/>
                </a:solidFill>
                <a:latin typeface="Arimo"/>
              </a:rPr>
              <a:t>Розпізнавання мови</a:t>
            </a:r>
          </a:p>
        </p:txBody>
      </p:sp>
      <p:sp>
        <p:nvSpPr>
          <p:cNvPr id="15" name="Freeform 15"/>
          <p:cNvSpPr/>
          <p:nvPr/>
        </p:nvSpPr>
        <p:spPr>
          <a:xfrm>
            <a:off x="8309411" y="2965710"/>
            <a:ext cx="2620973" cy="2177790"/>
          </a:xfrm>
          <a:custGeom>
            <a:avLst/>
            <a:gdLst/>
            <a:ahLst/>
            <a:cxnLst/>
            <a:rect l="l" t="t" r="r" b="b"/>
            <a:pathLst>
              <a:path w="2620973" h="2177790">
                <a:moveTo>
                  <a:pt x="0" y="0"/>
                </a:moveTo>
                <a:lnTo>
                  <a:pt x="2620973" y="0"/>
                </a:lnTo>
                <a:lnTo>
                  <a:pt x="2620973" y="2177790"/>
                </a:lnTo>
                <a:lnTo>
                  <a:pt x="0" y="2177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16" name="TextBox 16"/>
          <p:cNvSpPr txBox="1"/>
          <p:nvPr/>
        </p:nvSpPr>
        <p:spPr>
          <a:xfrm>
            <a:off x="8420294" y="3873769"/>
            <a:ext cx="2399206" cy="1073582"/>
          </a:xfrm>
          <a:prstGeom prst="rect">
            <a:avLst/>
          </a:prstGeom>
        </p:spPr>
        <p:txBody>
          <a:bodyPr lIns="0" tIns="0" rIns="0" bIns="0" rtlCol="0" anchor="t">
            <a:spAutoFit/>
          </a:bodyPr>
          <a:lstStyle/>
          <a:p>
            <a:pPr marL="0" lvl="0" indent="0" algn="ctr">
              <a:lnSpc>
                <a:spcPts val="2771"/>
              </a:lnSpc>
              <a:spcBef>
                <a:spcPct val="0"/>
              </a:spcBef>
            </a:pPr>
            <a:r>
              <a:rPr lang="en-US" sz="2614">
                <a:solidFill>
                  <a:srgbClr val="171A59"/>
                </a:solidFill>
                <a:latin typeface="Arimo"/>
              </a:rPr>
              <a:t>Виділення смислових об’єктів</a:t>
            </a:r>
          </a:p>
        </p:txBody>
      </p:sp>
      <p:sp>
        <p:nvSpPr>
          <p:cNvPr id="17" name="Freeform 17"/>
          <p:cNvSpPr/>
          <p:nvPr/>
        </p:nvSpPr>
        <p:spPr>
          <a:xfrm>
            <a:off x="10930384" y="5143500"/>
            <a:ext cx="2620973" cy="2177790"/>
          </a:xfrm>
          <a:custGeom>
            <a:avLst/>
            <a:gdLst/>
            <a:ahLst/>
            <a:cxnLst/>
            <a:rect l="l" t="t" r="r" b="b"/>
            <a:pathLst>
              <a:path w="2620973" h="2177790">
                <a:moveTo>
                  <a:pt x="0" y="0"/>
                </a:moveTo>
                <a:lnTo>
                  <a:pt x="2620972" y="0"/>
                </a:lnTo>
                <a:lnTo>
                  <a:pt x="2620972" y="2177790"/>
                </a:lnTo>
                <a:lnTo>
                  <a:pt x="0" y="2177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18" name="TextBox 18"/>
          <p:cNvSpPr txBox="1"/>
          <p:nvPr/>
        </p:nvSpPr>
        <p:spPr>
          <a:xfrm>
            <a:off x="11041267" y="6051559"/>
            <a:ext cx="2399206" cy="1073582"/>
          </a:xfrm>
          <a:prstGeom prst="rect">
            <a:avLst/>
          </a:prstGeom>
        </p:spPr>
        <p:txBody>
          <a:bodyPr lIns="0" tIns="0" rIns="0" bIns="0" rtlCol="0" anchor="t">
            <a:spAutoFit/>
          </a:bodyPr>
          <a:lstStyle/>
          <a:p>
            <a:pPr marL="0" lvl="0" indent="0" algn="ctr">
              <a:lnSpc>
                <a:spcPts val="2771"/>
              </a:lnSpc>
              <a:spcBef>
                <a:spcPct val="0"/>
              </a:spcBef>
            </a:pPr>
            <a:r>
              <a:rPr lang="en-US" sz="2614">
                <a:solidFill>
                  <a:srgbClr val="171A59"/>
                </a:solidFill>
                <a:latin typeface="Arimo"/>
              </a:rPr>
              <a:t>Модуль виконання команд</a:t>
            </a:r>
          </a:p>
        </p:txBody>
      </p:sp>
      <p:sp>
        <p:nvSpPr>
          <p:cNvPr id="19" name="Freeform 19"/>
          <p:cNvSpPr/>
          <p:nvPr/>
        </p:nvSpPr>
        <p:spPr>
          <a:xfrm>
            <a:off x="13551356" y="7321290"/>
            <a:ext cx="2620973" cy="2177790"/>
          </a:xfrm>
          <a:custGeom>
            <a:avLst/>
            <a:gdLst/>
            <a:ahLst/>
            <a:cxnLst/>
            <a:rect l="l" t="t" r="r" b="b"/>
            <a:pathLst>
              <a:path w="2620973" h="2177790">
                <a:moveTo>
                  <a:pt x="0" y="0"/>
                </a:moveTo>
                <a:lnTo>
                  <a:pt x="2620973" y="0"/>
                </a:lnTo>
                <a:lnTo>
                  <a:pt x="2620973" y="2177790"/>
                </a:lnTo>
                <a:lnTo>
                  <a:pt x="0" y="2177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20" name="TextBox 20"/>
          <p:cNvSpPr txBox="1"/>
          <p:nvPr/>
        </p:nvSpPr>
        <p:spPr>
          <a:xfrm>
            <a:off x="13662239" y="8229349"/>
            <a:ext cx="2399206" cy="1073582"/>
          </a:xfrm>
          <a:prstGeom prst="rect">
            <a:avLst/>
          </a:prstGeom>
        </p:spPr>
        <p:txBody>
          <a:bodyPr lIns="0" tIns="0" rIns="0" bIns="0" rtlCol="0" anchor="t">
            <a:spAutoFit/>
          </a:bodyPr>
          <a:lstStyle/>
          <a:p>
            <a:pPr marL="0" lvl="0" indent="0" algn="ctr">
              <a:lnSpc>
                <a:spcPts val="2771"/>
              </a:lnSpc>
              <a:spcBef>
                <a:spcPct val="0"/>
              </a:spcBef>
            </a:pPr>
            <a:r>
              <a:rPr lang="en-US" sz="2614">
                <a:solidFill>
                  <a:srgbClr val="171A59"/>
                </a:solidFill>
                <a:latin typeface="Arimo"/>
              </a:rPr>
              <a:t>Синтез речі (Text-to-Speech)</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FAF1"/>
        </a:solidFill>
        <a:effectLst/>
      </p:bgPr>
    </p:bg>
    <p:spTree>
      <p:nvGrpSpPr>
        <p:cNvPr id="1" name=""/>
        <p:cNvGrpSpPr/>
        <p:nvPr/>
      </p:nvGrpSpPr>
      <p:grpSpPr>
        <a:xfrm>
          <a:off x="0" y="0"/>
          <a:ext cx="0" cy="0"/>
          <a:chOff x="0" y="0"/>
          <a:chExt cx="0" cy="0"/>
        </a:xfrm>
      </p:grpSpPr>
      <p:grpSp>
        <p:nvGrpSpPr>
          <p:cNvPr id="2" name="Group 2"/>
          <p:cNvGrpSpPr/>
          <p:nvPr/>
        </p:nvGrpSpPr>
        <p:grpSpPr>
          <a:xfrm>
            <a:off x="-1302812" y="-2333247"/>
            <a:ext cx="8489901" cy="8210628"/>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5874598" y="-1918708"/>
            <a:ext cx="3816312" cy="3690775"/>
            <a:chOff x="0" y="0"/>
            <a:chExt cx="840446" cy="812800"/>
          </a:xfrm>
        </p:grpSpPr>
        <p:sp>
          <p:nvSpPr>
            <p:cNvPr id="6" name="Freeform 6"/>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7" name="TextBox 7"/>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1066800" y="2585158"/>
            <a:ext cx="16193255" cy="11456728"/>
          </a:xfrm>
          <a:custGeom>
            <a:avLst/>
            <a:gdLst/>
            <a:ahLst/>
            <a:cxnLst/>
            <a:rect l="l" t="t" r="r" b="b"/>
            <a:pathLst>
              <a:path w="16193255" h="11456728">
                <a:moveTo>
                  <a:pt x="0" y="0"/>
                </a:moveTo>
                <a:lnTo>
                  <a:pt x="16193255" y="0"/>
                </a:lnTo>
                <a:lnTo>
                  <a:pt x="16193255" y="11456728"/>
                </a:lnTo>
                <a:lnTo>
                  <a:pt x="0" y="1145672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GB" dirty="0"/>
          </a:p>
        </p:txBody>
      </p:sp>
      <p:sp>
        <p:nvSpPr>
          <p:cNvPr id="9" name="TextBox 9"/>
          <p:cNvSpPr txBox="1"/>
          <p:nvPr/>
        </p:nvSpPr>
        <p:spPr>
          <a:xfrm>
            <a:off x="1028699" y="1076286"/>
            <a:ext cx="6158389" cy="1231106"/>
          </a:xfrm>
          <a:prstGeom prst="rect">
            <a:avLst/>
          </a:prstGeom>
        </p:spPr>
        <p:txBody>
          <a:bodyPr wrap="square" lIns="0" tIns="0" rIns="0" bIns="0" rtlCol="0" anchor="t">
            <a:spAutoFit/>
          </a:bodyPr>
          <a:lstStyle/>
          <a:p>
            <a:pPr marL="0" lvl="0" indent="0">
              <a:lnSpc>
                <a:spcPts val="4783"/>
              </a:lnSpc>
              <a:spcBef>
                <a:spcPct val="0"/>
              </a:spcBef>
            </a:pPr>
            <a:r>
              <a:rPr lang="uk-UA" sz="4512" dirty="0">
                <a:solidFill>
                  <a:srgbClr val="171A59"/>
                </a:solidFill>
                <a:latin typeface="Arimo Bold"/>
              </a:rPr>
              <a:t>ОСНОВНІ ФУНКЦІЇ РОЗРОБКИ</a:t>
            </a:r>
            <a:endParaRPr lang="en-US" sz="4512" dirty="0">
              <a:solidFill>
                <a:srgbClr val="171A59"/>
              </a:solidFill>
              <a:latin typeface="Arimo Bold"/>
            </a:endParaRPr>
          </a:p>
        </p:txBody>
      </p:sp>
      <p:graphicFrame>
        <p:nvGraphicFramePr>
          <p:cNvPr id="24" name="Table 23">
            <a:extLst>
              <a:ext uri="{FF2B5EF4-FFF2-40B4-BE49-F238E27FC236}">
                <a16:creationId xmlns:a16="http://schemas.microsoft.com/office/drawing/2014/main" id="{EAB031E2-C5DD-4B53-F3F9-E693638ADF9A}"/>
              </a:ext>
            </a:extLst>
          </p:cNvPr>
          <p:cNvGraphicFramePr>
            <a:graphicFrameLocks noGrp="1"/>
          </p:cNvGraphicFramePr>
          <p:nvPr>
            <p:extLst>
              <p:ext uri="{D42A27DB-BD31-4B8C-83A1-F6EECF244321}">
                <p14:modId xmlns:p14="http://schemas.microsoft.com/office/powerpoint/2010/main" val="1524322263"/>
              </p:ext>
            </p:extLst>
          </p:nvPr>
        </p:nvGraphicFramePr>
        <p:xfrm>
          <a:off x="1372355" y="2857500"/>
          <a:ext cx="12760351" cy="6949440"/>
        </p:xfrm>
        <a:graphic>
          <a:graphicData uri="http://schemas.openxmlformats.org/drawingml/2006/table">
            <a:tbl>
              <a:tblPr firstRow="1" bandRow="1">
                <a:tableStyleId>{5C22544A-7EE6-4342-B048-85BDC9FD1C3A}</a:tableStyleId>
              </a:tblPr>
              <a:tblGrid>
                <a:gridCol w="4380630">
                  <a:extLst>
                    <a:ext uri="{9D8B030D-6E8A-4147-A177-3AD203B41FA5}">
                      <a16:colId xmlns:a16="http://schemas.microsoft.com/office/drawing/2014/main" val="1629694479"/>
                    </a:ext>
                  </a:extLst>
                </a:gridCol>
                <a:gridCol w="8379721">
                  <a:extLst>
                    <a:ext uri="{9D8B030D-6E8A-4147-A177-3AD203B41FA5}">
                      <a16:colId xmlns:a16="http://schemas.microsoft.com/office/drawing/2014/main" val="2022780041"/>
                    </a:ext>
                  </a:extLst>
                </a:gridCol>
              </a:tblGrid>
              <a:tr h="370840">
                <a:tc>
                  <a:txBody>
                    <a:bodyPr/>
                    <a:lstStyle/>
                    <a:p>
                      <a:r>
                        <a:rPr lang="uk-UA" sz="2400" dirty="0"/>
                        <a:t>НАЗВА</a:t>
                      </a:r>
                      <a:endParaRPr lang="en-GB" sz="2400" dirty="0"/>
                    </a:p>
                  </a:txBody>
                  <a:tcPr/>
                </a:tc>
                <a:tc>
                  <a:txBody>
                    <a:bodyPr/>
                    <a:lstStyle/>
                    <a:p>
                      <a:r>
                        <a:rPr lang="uk-UA" sz="2400" dirty="0"/>
                        <a:t>ОПИС</a:t>
                      </a:r>
                      <a:endParaRPr lang="en-GB" sz="2400" dirty="0"/>
                    </a:p>
                  </a:txBody>
                  <a:tcPr/>
                </a:tc>
                <a:extLst>
                  <a:ext uri="{0D108BD9-81ED-4DB2-BD59-A6C34878D82A}">
                    <a16:rowId xmlns:a16="http://schemas.microsoft.com/office/drawing/2014/main" val="1932447360"/>
                  </a:ext>
                </a:extLst>
              </a:tr>
              <a:tr h="370840">
                <a:tc>
                  <a:txBody>
                    <a:bodyPr/>
                    <a:lstStyle/>
                    <a:p>
                      <a:pPr algn="just"/>
                      <a:r>
                        <a:rPr lang="ru-RU" sz="2400" dirty="0" err="1"/>
                        <a:t>Можливість</a:t>
                      </a:r>
                      <a:r>
                        <a:rPr lang="ru-RU" sz="2400" dirty="0"/>
                        <a:t> голосового </a:t>
                      </a:r>
                      <a:r>
                        <a:rPr lang="ru-RU" sz="2400" dirty="0" err="1"/>
                        <a:t>пошуку</a:t>
                      </a:r>
                      <a:endParaRPr lang="en-GB" sz="2400" dirty="0"/>
                    </a:p>
                  </a:txBody>
                  <a:tcPr/>
                </a:tc>
                <a:tc>
                  <a:txBody>
                    <a:bodyPr/>
                    <a:lstStyle/>
                    <a:p>
                      <a:pPr algn="just"/>
                      <a:r>
                        <a:rPr lang="ru-RU" sz="2400" dirty="0"/>
                        <a:t>Система повинна </a:t>
                      </a:r>
                      <a:r>
                        <a:rPr lang="ru-RU" sz="2400" dirty="0" err="1"/>
                        <a:t>надавати</a:t>
                      </a:r>
                      <a:r>
                        <a:rPr lang="ru-RU" sz="2400" dirty="0"/>
                        <a:t> </a:t>
                      </a:r>
                      <a:r>
                        <a:rPr lang="ru-RU" sz="2400" dirty="0" err="1"/>
                        <a:t>можливість</a:t>
                      </a:r>
                      <a:r>
                        <a:rPr lang="ru-RU" sz="2400" dirty="0"/>
                        <a:t> голосового </a:t>
                      </a:r>
                      <a:r>
                        <a:rPr lang="ru-RU" sz="2400" dirty="0" err="1"/>
                        <a:t>пошуку</a:t>
                      </a:r>
                      <a:r>
                        <a:rPr lang="ru-RU" sz="2400" dirty="0"/>
                        <a:t>.</a:t>
                      </a:r>
                      <a:endParaRPr lang="en-GB" sz="2400" dirty="0"/>
                    </a:p>
                  </a:txBody>
                  <a:tcPr/>
                </a:tc>
                <a:extLst>
                  <a:ext uri="{0D108BD9-81ED-4DB2-BD59-A6C34878D82A}">
                    <a16:rowId xmlns:a16="http://schemas.microsoft.com/office/drawing/2014/main" val="2698844614"/>
                  </a:ext>
                </a:extLst>
              </a:tr>
              <a:tr h="370840">
                <a:tc>
                  <a:txBody>
                    <a:bodyPr/>
                    <a:lstStyle/>
                    <a:p>
                      <a:pPr algn="just"/>
                      <a:r>
                        <a:rPr lang="ru-RU" sz="2400" dirty="0" err="1"/>
                        <a:t>Можливість</a:t>
                      </a:r>
                      <a:r>
                        <a:rPr lang="ru-RU" sz="2400" dirty="0"/>
                        <a:t> ручного </a:t>
                      </a:r>
                      <a:r>
                        <a:rPr lang="ru-RU" sz="2400" dirty="0" err="1"/>
                        <a:t>пошуку</a:t>
                      </a:r>
                      <a:endParaRPr lang="en-GB" sz="2400" dirty="0"/>
                    </a:p>
                  </a:txBody>
                  <a:tcPr/>
                </a:tc>
                <a:tc>
                  <a:txBody>
                    <a:bodyPr/>
                    <a:lstStyle/>
                    <a:p>
                      <a:pPr algn="just"/>
                      <a:r>
                        <a:rPr lang="ru-RU" sz="2400" dirty="0"/>
                        <a:t>Система повинна </a:t>
                      </a:r>
                      <a:r>
                        <a:rPr lang="ru-RU" sz="2400" dirty="0" err="1"/>
                        <a:t>надавати</a:t>
                      </a:r>
                      <a:r>
                        <a:rPr lang="ru-RU" sz="2400" dirty="0"/>
                        <a:t> </a:t>
                      </a:r>
                      <a:r>
                        <a:rPr lang="ru-RU" sz="2400" dirty="0" err="1"/>
                        <a:t>можливість</a:t>
                      </a:r>
                      <a:r>
                        <a:rPr lang="ru-RU" sz="2400" dirty="0"/>
                        <a:t> </a:t>
                      </a:r>
                      <a:r>
                        <a:rPr lang="ru-RU" sz="2400" dirty="0" err="1"/>
                        <a:t>виконання</a:t>
                      </a:r>
                      <a:r>
                        <a:rPr lang="ru-RU" sz="2400" dirty="0"/>
                        <a:t> ручного </a:t>
                      </a:r>
                      <a:r>
                        <a:rPr lang="ru-RU" sz="2400" dirty="0" err="1"/>
                        <a:t>пошуку</a:t>
                      </a:r>
                      <a:r>
                        <a:rPr lang="ru-RU" sz="2400" dirty="0"/>
                        <a:t>.</a:t>
                      </a:r>
                      <a:endParaRPr lang="en-GB" sz="2400" dirty="0"/>
                    </a:p>
                  </a:txBody>
                  <a:tcPr/>
                </a:tc>
                <a:extLst>
                  <a:ext uri="{0D108BD9-81ED-4DB2-BD59-A6C34878D82A}">
                    <a16:rowId xmlns:a16="http://schemas.microsoft.com/office/drawing/2014/main" val="1871132320"/>
                  </a:ext>
                </a:extLst>
              </a:tr>
              <a:tr h="370840">
                <a:tc>
                  <a:txBody>
                    <a:bodyPr/>
                    <a:lstStyle/>
                    <a:p>
                      <a:pPr algn="just"/>
                      <a:r>
                        <a:rPr lang="uk-UA" sz="2400" dirty="0"/>
                        <a:t>Меню навігації</a:t>
                      </a:r>
                      <a:endParaRPr lang="en-GB" sz="2400" dirty="0"/>
                    </a:p>
                  </a:txBody>
                  <a:tcPr/>
                </a:tc>
                <a:tc>
                  <a:txBody>
                    <a:bodyPr/>
                    <a:lstStyle/>
                    <a:p>
                      <a:pPr algn="just"/>
                      <a:r>
                        <a:rPr lang="ru-RU" sz="2400" dirty="0"/>
                        <a:t>Система повинна </a:t>
                      </a:r>
                      <a:r>
                        <a:rPr lang="ru-RU" sz="2400" dirty="0" err="1"/>
                        <a:t>надавати</a:t>
                      </a:r>
                      <a:r>
                        <a:rPr lang="ru-RU" sz="2400" dirty="0"/>
                        <a:t> </a:t>
                      </a:r>
                      <a:r>
                        <a:rPr lang="ru-RU" sz="2400" dirty="0" err="1"/>
                        <a:t>можливість</a:t>
                      </a:r>
                      <a:r>
                        <a:rPr lang="ru-RU" sz="2400" dirty="0"/>
                        <a:t> переходу на </a:t>
                      </a:r>
                      <a:r>
                        <a:rPr lang="ru-RU" sz="2400" dirty="0" err="1"/>
                        <a:t>основну</a:t>
                      </a:r>
                      <a:r>
                        <a:rPr lang="ru-RU" sz="2400" dirty="0"/>
                        <a:t> панель, панель </a:t>
                      </a:r>
                      <a:r>
                        <a:rPr lang="ru-RU" sz="2400" dirty="0" err="1"/>
                        <a:t>інструкцій</a:t>
                      </a:r>
                      <a:r>
                        <a:rPr lang="ru-RU" sz="2400" dirty="0"/>
                        <a:t> до </a:t>
                      </a:r>
                      <a:r>
                        <a:rPr lang="ru-RU" sz="2400" dirty="0" err="1"/>
                        <a:t>використання</a:t>
                      </a:r>
                      <a:r>
                        <a:rPr lang="ru-RU" sz="2400" dirty="0"/>
                        <a:t>, панель </a:t>
                      </a:r>
                      <a:r>
                        <a:rPr lang="ru-RU" sz="2400" dirty="0" err="1"/>
                        <a:t>авторів</a:t>
                      </a:r>
                      <a:r>
                        <a:rPr lang="ru-RU" sz="2400" dirty="0"/>
                        <a:t>, панель </a:t>
                      </a:r>
                      <a:r>
                        <a:rPr lang="ru-RU" sz="2400" dirty="0" err="1"/>
                        <a:t>майбутнього</a:t>
                      </a:r>
                      <a:r>
                        <a:rPr lang="ru-RU" sz="2400" dirty="0"/>
                        <a:t> </a:t>
                      </a:r>
                      <a:r>
                        <a:rPr lang="ru-RU" sz="2400" dirty="0" err="1"/>
                        <a:t>використання</a:t>
                      </a:r>
                      <a:r>
                        <a:rPr lang="ru-RU" sz="2400" dirty="0"/>
                        <a:t>, панель </a:t>
                      </a:r>
                      <a:r>
                        <a:rPr lang="ru-RU" sz="2400" dirty="0" err="1"/>
                        <a:t>ліцензій</a:t>
                      </a:r>
                      <a:r>
                        <a:rPr lang="ru-RU" sz="2400" dirty="0"/>
                        <a:t>.</a:t>
                      </a:r>
                      <a:endParaRPr lang="en-GB" sz="2400" dirty="0"/>
                    </a:p>
                  </a:txBody>
                  <a:tcPr/>
                </a:tc>
                <a:extLst>
                  <a:ext uri="{0D108BD9-81ED-4DB2-BD59-A6C34878D82A}">
                    <a16:rowId xmlns:a16="http://schemas.microsoft.com/office/drawing/2014/main" val="1699642264"/>
                  </a:ext>
                </a:extLst>
              </a:tr>
              <a:tr h="370840">
                <a:tc>
                  <a:txBody>
                    <a:bodyPr/>
                    <a:lstStyle/>
                    <a:p>
                      <a:pPr algn="just"/>
                      <a:r>
                        <a:rPr lang="ru-RU" sz="2400" dirty="0" err="1"/>
                        <a:t>Надання</a:t>
                      </a:r>
                      <a:r>
                        <a:rPr lang="ru-RU" sz="2400" dirty="0"/>
                        <a:t> текстового та голосового доступу до </a:t>
                      </a:r>
                      <a:r>
                        <a:rPr lang="ru-RU" sz="2400" dirty="0" err="1"/>
                        <a:t>сервісів</a:t>
                      </a:r>
                      <a:endParaRPr lang="en-GB" sz="2400" dirty="0"/>
                    </a:p>
                  </a:txBody>
                  <a:tcPr/>
                </a:tc>
                <a:tc>
                  <a:txBody>
                    <a:bodyPr/>
                    <a:lstStyle/>
                    <a:p>
                      <a:pPr algn="just"/>
                      <a:r>
                        <a:rPr lang="ru-RU" sz="2400" dirty="0"/>
                        <a:t>Система повинна </a:t>
                      </a:r>
                      <a:r>
                        <a:rPr lang="ru-RU" sz="2400" dirty="0" err="1"/>
                        <a:t>надавати</a:t>
                      </a:r>
                      <a:r>
                        <a:rPr lang="ru-RU" sz="2400" dirty="0"/>
                        <a:t> </a:t>
                      </a:r>
                      <a:r>
                        <a:rPr lang="ru-RU" sz="2400" dirty="0" err="1"/>
                        <a:t>можливість</a:t>
                      </a:r>
                      <a:r>
                        <a:rPr lang="ru-RU" sz="2400" dirty="0"/>
                        <a:t> текстового та голосового доступу до </a:t>
                      </a:r>
                      <a:r>
                        <a:rPr lang="ru-RU" sz="2400" dirty="0" err="1"/>
                        <a:t>різних</a:t>
                      </a:r>
                      <a:r>
                        <a:rPr lang="ru-RU" sz="2400" dirty="0"/>
                        <a:t> </a:t>
                      </a:r>
                      <a:r>
                        <a:rPr lang="ru-RU" sz="2400" dirty="0" err="1"/>
                        <a:t>сервісів</a:t>
                      </a:r>
                      <a:r>
                        <a:rPr lang="ru-RU" sz="2400" dirty="0"/>
                        <a:t>, таких як </a:t>
                      </a:r>
                      <a:r>
                        <a:rPr lang="ru-RU" sz="2400" dirty="0" err="1"/>
                        <a:t>пошук</a:t>
                      </a:r>
                      <a:r>
                        <a:rPr lang="ru-RU" sz="2400" dirty="0"/>
                        <a:t>, погода, переклад, </a:t>
                      </a:r>
                      <a:r>
                        <a:rPr lang="ru-RU" sz="2400" dirty="0" err="1"/>
                        <a:t>музика</a:t>
                      </a:r>
                      <a:r>
                        <a:rPr lang="ru-RU" sz="2400" dirty="0"/>
                        <a:t>, </a:t>
                      </a:r>
                      <a:r>
                        <a:rPr lang="ru-RU" sz="2400" dirty="0" err="1"/>
                        <a:t>генерація</a:t>
                      </a:r>
                      <a:r>
                        <a:rPr lang="ru-RU" sz="2400" dirty="0"/>
                        <a:t> </a:t>
                      </a:r>
                      <a:r>
                        <a:rPr lang="ru-RU" sz="2400" dirty="0" err="1"/>
                        <a:t>жартів</a:t>
                      </a:r>
                      <a:r>
                        <a:rPr lang="ru-RU" sz="2400" dirty="0"/>
                        <a:t> </a:t>
                      </a:r>
                      <a:r>
                        <a:rPr lang="ru-RU" sz="2400" dirty="0" err="1"/>
                        <a:t>тощо</a:t>
                      </a:r>
                      <a:r>
                        <a:rPr lang="ru-RU" sz="2400" dirty="0"/>
                        <a:t>.</a:t>
                      </a:r>
                      <a:endParaRPr lang="en-GB" sz="2400" dirty="0"/>
                    </a:p>
                  </a:txBody>
                  <a:tcPr/>
                </a:tc>
                <a:extLst>
                  <a:ext uri="{0D108BD9-81ED-4DB2-BD59-A6C34878D82A}">
                    <a16:rowId xmlns:a16="http://schemas.microsoft.com/office/drawing/2014/main" val="2421214521"/>
                  </a:ext>
                </a:extLst>
              </a:tr>
              <a:tr h="370840">
                <a:tc>
                  <a:txBody>
                    <a:bodyPr/>
                    <a:lstStyle/>
                    <a:p>
                      <a:pPr algn="just"/>
                      <a:r>
                        <a:rPr lang="ru-RU" sz="2400" dirty="0" err="1"/>
                        <a:t>Забезпечення</a:t>
                      </a:r>
                      <a:r>
                        <a:rPr lang="ru-RU" sz="2400" dirty="0"/>
                        <a:t> </a:t>
                      </a:r>
                      <a:r>
                        <a:rPr lang="ru-RU" sz="2400" dirty="0" err="1"/>
                        <a:t>функції</a:t>
                      </a:r>
                      <a:r>
                        <a:rPr lang="ru-RU" sz="2400" dirty="0"/>
                        <a:t> </a:t>
                      </a:r>
                      <a:r>
                        <a:rPr lang="ru-RU" sz="2400" dirty="0" err="1"/>
                        <a:t>розпізнавання</a:t>
                      </a:r>
                      <a:r>
                        <a:rPr lang="ru-RU" sz="2400" dirty="0"/>
                        <a:t> </a:t>
                      </a:r>
                      <a:r>
                        <a:rPr lang="ru-RU" sz="2400" dirty="0" err="1"/>
                        <a:t>англійської</a:t>
                      </a:r>
                      <a:r>
                        <a:rPr lang="ru-RU" sz="2400" dirty="0"/>
                        <a:t> </a:t>
                      </a:r>
                      <a:r>
                        <a:rPr lang="ru-RU" sz="2400" dirty="0" err="1"/>
                        <a:t>мови</a:t>
                      </a:r>
                      <a:endParaRPr lang="en-GB" sz="2400" dirty="0"/>
                    </a:p>
                  </a:txBody>
                  <a:tcPr/>
                </a:tc>
                <a:tc>
                  <a:txBody>
                    <a:bodyPr/>
                    <a:lstStyle/>
                    <a:p>
                      <a:pPr algn="just"/>
                      <a:r>
                        <a:rPr lang="ru-RU" sz="2400" dirty="0"/>
                        <a:t>Система повинна </a:t>
                      </a:r>
                      <a:r>
                        <a:rPr lang="ru-RU" sz="2400" dirty="0" err="1"/>
                        <a:t>надавати</a:t>
                      </a:r>
                      <a:r>
                        <a:rPr lang="ru-RU" sz="2400" dirty="0"/>
                        <a:t> </a:t>
                      </a:r>
                      <a:r>
                        <a:rPr lang="ru-RU" sz="2400" dirty="0" err="1"/>
                        <a:t>можливість</a:t>
                      </a:r>
                      <a:r>
                        <a:rPr lang="ru-RU" sz="2400" dirty="0"/>
                        <a:t> </a:t>
                      </a:r>
                      <a:r>
                        <a:rPr lang="ru-RU" sz="2400" dirty="0" err="1"/>
                        <a:t>розпізнавання</a:t>
                      </a:r>
                      <a:r>
                        <a:rPr lang="ru-RU" sz="2400" dirty="0"/>
                        <a:t> </a:t>
                      </a:r>
                      <a:r>
                        <a:rPr lang="ru-RU" sz="2400" dirty="0" err="1"/>
                        <a:t>англійської</a:t>
                      </a:r>
                      <a:r>
                        <a:rPr lang="ru-RU" sz="2400" dirty="0"/>
                        <a:t> </a:t>
                      </a:r>
                      <a:r>
                        <a:rPr lang="ru-RU" sz="2400" dirty="0" err="1"/>
                        <a:t>мови</a:t>
                      </a:r>
                      <a:r>
                        <a:rPr lang="ru-RU" sz="2400" dirty="0"/>
                        <a:t> для </a:t>
                      </a:r>
                      <a:r>
                        <a:rPr lang="ru-RU" sz="2400" dirty="0" err="1"/>
                        <a:t>забезпечення</a:t>
                      </a:r>
                      <a:r>
                        <a:rPr lang="ru-RU" sz="2400" dirty="0"/>
                        <a:t> </a:t>
                      </a:r>
                      <a:r>
                        <a:rPr lang="ru-RU" sz="2400" dirty="0" err="1"/>
                        <a:t>введення</a:t>
                      </a:r>
                      <a:r>
                        <a:rPr lang="ru-RU" sz="2400" dirty="0"/>
                        <a:t> команд </a:t>
                      </a:r>
                      <a:r>
                        <a:rPr lang="ru-RU" sz="2400" dirty="0" err="1"/>
                        <a:t>клавіатурою</a:t>
                      </a:r>
                      <a:r>
                        <a:rPr lang="ru-RU" sz="2400" dirty="0"/>
                        <a:t> та голосом.</a:t>
                      </a:r>
                      <a:endParaRPr lang="en-GB" sz="2400" dirty="0"/>
                    </a:p>
                  </a:txBody>
                  <a:tcPr/>
                </a:tc>
                <a:extLst>
                  <a:ext uri="{0D108BD9-81ED-4DB2-BD59-A6C34878D82A}">
                    <a16:rowId xmlns:a16="http://schemas.microsoft.com/office/drawing/2014/main" val="256134781"/>
                  </a:ext>
                </a:extLst>
              </a:tr>
              <a:tr h="370840">
                <a:tc>
                  <a:txBody>
                    <a:bodyPr/>
                    <a:lstStyle/>
                    <a:p>
                      <a:pPr algn="just"/>
                      <a:r>
                        <a:rPr lang="ru-RU" sz="2400" dirty="0" err="1"/>
                        <a:t>Гарантування</a:t>
                      </a:r>
                      <a:r>
                        <a:rPr lang="ru-RU" sz="2400" dirty="0"/>
                        <a:t> </a:t>
                      </a:r>
                      <a:r>
                        <a:rPr lang="ru-RU" sz="2400" dirty="0" err="1"/>
                        <a:t>конфіденційності</a:t>
                      </a:r>
                      <a:r>
                        <a:rPr lang="ru-RU" sz="2400" dirty="0"/>
                        <a:t> </a:t>
                      </a:r>
                      <a:r>
                        <a:rPr lang="ru-RU" sz="2400" dirty="0" err="1"/>
                        <a:t>всіх</a:t>
                      </a:r>
                      <a:r>
                        <a:rPr lang="ru-RU" sz="2400" dirty="0"/>
                        <a:t> </a:t>
                      </a:r>
                      <a:r>
                        <a:rPr lang="ru-RU" sz="2400" dirty="0" err="1"/>
                        <a:t>запитів</a:t>
                      </a:r>
                      <a:endParaRPr lang="en-GB" sz="2400" dirty="0"/>
                    </a:p>
                  </a:txBody>
                  <a:tcPr/>
                </a:tc>
                <a:tc>
                  <a:txBody>
                    <a:bodyPr/>
                    <a:lstStyle/>
                    <a:p>
                      <a:pPr algn="just"/>
                      <a:r>
                        <a:rPr lang="ru-RU" sz="2400" dirty="0"/>
                        <a:t>Система повинна </a:t>
                      </a:r>
                      <a:r>
                        <a:rPr lang="ru-RU" sz="2400" dirty="0" err="1"/>
                        <a:t>забезпечувати</a:t>
                      </a:r>
                      <a:r>
                        <a:rPr lang="ru-RU" sz="2400" dirty="0"/>
                        <a:t> </a:t>
                      </a:r>
                      <a:r>
                        <a:rPr lang="ru-RU" sz="2400" dirty="0" err="1"/>
                        <a:t>конфіденційності</a:t>
                      </a:r>
                      <a:r>
                        <a:rPr lang="ru-RU" sz="2400" dirty="0"/>
                        <a:t> </a:t>
                      </a:r>
                      <a:r>
                        <a:rPr lang="ru-RU" sz="2400" dirty="0" err="1"/>
                        <a:t>всіх</a:t>
                      </a:r>
                      <a:r>
                        <a:rPr lang="ru-RU" sz="2400" dirty="0"/>
                        <a:t> </a:t>
                      </a:r>
                      <a:r>
                        <a:rPr lang="ru-RU" sz="2400" dirty="0" err="1"/>
                        <a:t>запитів</a:t>
                      </a:r>
                      <a:r>
                        <a:rPr lang="ru-RU" sz="2400" dirty="0"/>
                        <a:t> для </a:t>
                      </a:r>
                      <a:r>
                        <a:rPr lang="ru-RU" sz="2400" dirty="0" err="1"/>
                        <a:t>захисту</a:t>
                      </a:r>
                      <a:r>
                        <a:rPr lang="ru-RU" sz="2400" dirty="0"/>
                        <a:t> приватності </a:t>
                      </a:r>
                      <a:r>
                        <a:rPr lang="ru-RU" sz="2400" dirty="0" err="1"/>
                        <a:t>користувачів</a:t>
                      </a:r>
                      <a:r>
                        <a:rPr lang="ru-RU" sz="2400" dirty="0"/>
                        <a:t>.</a:t>
                      </a:r>
                      <a:endParaRPr lang="en-GB" sz="2400" dirty="0"/>
                    </a:p>
                  </a:txBody>
                  <a:tcPr/>
                </a:tc>
                <a:extLst>
                  <a:ext uri="{0D108BD9-81ED-4DB2-BD59-A6C34878D82A}">
                    <a16:rowId xmlns:a16="http://schemas.microsoft.com/office/drawing/2014/main" val="522205956"/>
                  </a:ext>
                </a:extLst>
              </a:tr>
              <a:tr h="370840">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uk-UA" sz="2400" dirty="0"/>
                        <a:t>Панель контролю</a:t>
                      </a:r>
                      <a:endParaRPr lang="en-GB" sz="2400"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ru-RU" sz="2400" dirty="0"/>
                        <a:t>Система повинна </a:t>
                      </a:r>
                      <a:r>
                        <a:rPr lang="ru-RU" sz="2400" dirty="0" err="1"/>
                        <a:t>надавати</a:t>
                      </a:r>
                      <a:r>
                        <a:rPr lang="ru-RU" sz="2400" dirty="0"/>
                        <a:t> </a:t>
                      </a:r>
                      <a:r>
                        <a:rPr lang="ru-RU" sz="2400" dirty="0" err="1"/>
                        <a:t>можливість</a:t>
                      </a:r>
                      <a:r>
                        <a:rPr lang="ru-RU" sz="2400" dirty="0"/>
                        <a:t> </a:t>
                      </a:r>
                      <a:r>
                        <a:rPr lang="ru-RU" sz="2400" dirty="0" err="1"/>
                        <a:t>закриття</a:t>
                      </a:r>
                      <a:r>
                        <a:rPr lang="en-US" sz="2400" dirty="0"/>
                        <a:t>, </a:t>
                      </a:r>
                      <a:r>
                        <a:rPr lang="ru-RU" sz="2400" dirty="0" err="1"/>
                        <a:t>зміни</a:t>
                      </a:r>
                      <a:r>
                        <a:rPr lang="ru-RU" sz="2400" dirty="0"/>
                        <a:t> </a:t>
                      </a:r>
                      <a:r>
                        <a:rPr lang="ru-RU" sz="2400" dirty="0" err="1"/>
                        <a:t>розміру</a:t>
                      </a:r>
                      <a:r>
                        <a:rPr lang="ru-RU" sz="2400" dirty="0"/>
                        <a:t>, </a:t>
                      </a:r>
                      <a:r>
                        <a:rPr lang="ru-RU" sz="2400" dirty="0" err="1"/>
                        <a:t>згортання</a:t>
                      </a:r>
                      <a:r>
                        <a:rPr lang="ru-RU" sz="2400" dirty="0"/>
                        <a:t>, </a:t>
                      </a:r>
                      <a:r>
                        <a:rPr lang="ru-RU" sz="2400" dirty="0" err="1"/>
                        <a:t>перетягування</a:t>
                      </a:r>
                      <a:r>
                        <a:rPr lang="ru-RU" sz="2400" dirty="0"/>
                        <a:t> </a:t>
                      </a:r>
                      <a:r>
                        <a:rPr lang="ru-RU" sz="2400" dirty="0" err="1"/>
                        <a:t>вікна</a:t>
                      </a:r>
                      <a:r>
                        <a:rPr lang="ru-RU" sz="2400" dirty="0"/>
                        <a:t> </a:t>
                      </a:r>
                      <a:r>
                        <a:rPr lang="ru-RU" sz="2400" dirty="0" err="1"/>
                        <a:t>програми</a:t>
                      </a:r>
                      <a:r>
                        <a:rPr lang="ru-RU" sz="2400" dirty="0"/>
                        <a:t>.</a:t>
                      </a:r>
                      <a:endParaRPr lang="en-GB" sz="2400" dirty="0"/>
                    </a:p>
                  </a:txBody>
                  <a:tcPr/>
                </a:tc>
                <a:extLst>
                  <a:ext uri="{0D108BD9-81ED-4DB2-BD59-A6C34878D82A}">
                    <a16:rowId xmlns:a16="http://schemas.microsoft.com/office/drawing/2014/main" val="2435068174"/>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FAF1"/>
        </a:solidFill>
        <a:effectLst/>
      </p:bgPr>
    </p:bg>
    <p:spTree>
      <p:nvGrpSpPr>
        <p:cNvPr id="1" name=""/>
        <p:cNvGrpSpPr/>
        <p:nvPr/>
      </p:nvGrpSpPr>
      <p:grpSpPr>
        <a:xfrm>
          <a:off x="0" y="0"/>
          <a:ext cx="0" cy="0"/>
          <a:chOff x="0" y="0"/>
          <a:chExt cx="0" cy="0"/>
        </a:xfrm>
      </p:grpSpPr>
      <p:grpSp>
        <p:nvGrpSpPr>
          <p:cNvPr id="2" name="Group 2"/>
          <p:cNvGrpSpPr/>
          <p:nvPr/>
        </p:nvGrpSpPr>
        <p:grpSpPr>
          <a:xfrm>
            <a:off x="-1302812" y="-2333247"/>
            <a:ext cx="8489901" cy="8210628"/>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5874598" y="-1918708"/>
            <a:ext cx="3816312" cy="3690775"/>
            <a:chOff x="0" y="0"/>
            <a:chExt cx="840446" cy="812800"/>
          </a:xfrm>
        </p:grpSpPr>
        <p:sp>
          <p:nvSpPr>
            <p:cNvPr id="6" name="Freeform 6"/>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alpha val="40784"/>
              </a:srgbClr>
            </a:solidFill>
          </p:spPr>
          <p:txBody>
            <a:bodyPr/>
            <a:lstStyle/>
            <a:p>
              <a:endParaRPr lang="en-GB"/>
            </a:p>
          </p:txBody>
        </p:sp>
        <p:sp>
          <p:nvSpPr>
            <p:cNvPr id="7" name="TextBox 7"/>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1066045" y="2890544"/>
            <a:ext cx="16193255" cy="11456728"/>
          </a:xfrm>
          <a:custGeom>
            <a:avLst/>
            <a:gdLst/>
            <a:ahLst/>
            <a:cxnLst/>
            <a:rect l="l" t="t" r="r" b="b"/>
            <a:pathLst>
              <a:path w="16193255" h="11456728">
                <a:moveTo>
                  <a:pt x="0" y="0"/>
                </a:moveTo>
                <a:lnTo>
                  <a:pt x="16193255" y="0"/>
                </a:lnTo>
                <a:lnTo>
                  <a:pt x="16193255" y="11456728"/>
                </a:lnTo>
                <a:lnTo>
                  <a:pt x="0" y="1145672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GB" dirty="0"/>
          </a:p>
        </p:txBody>
      </p:sp>
      <p:sp>
        <p:nvSpPr>
          <p:cNvPr id="9" name="TextBox 9"/>
          <p:cNvSpPr txBox="1"/>
          <p:nvPr/>
        </p:nvSpPr>
        <p:spPr>
          <a:xfrm>
            <a:off x="1028700" y="1076286"/>
            <a:ext cx="5933428" cy="1242285"/>
          </a:xfrm>
          <a:prstGeom prst="rect">
            <a:avLst/>
          </a:prstGeom>
        </p:spPr>
        <p:txBody>
          <a:bodyPr lIns="0" tIns="0" rIns="0" bIns="0" rtlCol="0" anchor="t">
            <a:spAutoFit/>
          </a:bodyPr>
          <a:lstStyle/>
          <a:p>
            <a:pPr marL="0" lvl="0" indent="0">
              <a:lnSpc>
                <a:spcPts val="4783"/>
              </a:lnSpc>
              <a:spcBef>
                <a:spcPct val="0"/>
              </a:spcBef>
            </a:pPr>
            <a:r>
              <a:rPr lang="en-US" sz="4512">
                <a:solidFill>
                  <a:srgbClr val="171A59"/>
                </a:solidFill>
                <a:latin typeface="Arimo Bold"/>
              </a:rPr>
              <a:t>ПОРІВНЯННЯ З АНАЛОГОМ (ALEXA)</a:t>
            </a:r>
          </a:p>
        </p:txBody>
      </p:sp>
      <p:sp>
        <p:nvSpPr>
          <p:cNvPr id="10" name="TextBox 10"/>
          <p:cNvSpPr txBox="1"/>
          <p:nvPr/>
        </p:nvSpPr>
        <p:spPr>
          <a:xfrm>
            <a:off x="2927071" y="3542820"/>
            <a:ext cx="2136686" cy="42504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Bold"/>
              </a:rPr>
              <a:t>Vocalia</a:t>
            </a:r>
          </a:p>
        </p:txBody>
      </p:sp>
      <p:sp>
        <p:nvSpPr>
          <p:cNvPr id="11" name="TextBox 11"/>
          <p:cNvSpPr txBox="1"/>
          <p:nvPr/>
        </p:nvSpPr>
        <p:spPr>
          <a:xfrm>
            <a:off x="9162673" y="3542820"/>
            <a:ext cx="2136686" cy="42504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Bold"/>
              </a:rPr>
              <a:t>Alexa</a:t>
            </a:r>
          </a:p>
        </p:txBody>
      </p:sp>
      <p:sp>
        <p:nvSpPr>
          <p:cNvPr id="12" name="TextBox 12"/>
          <p:cNvSpPr txBox="1"/>
          <p:nvPr/>
        </p:nvSpPr>
        <p:spPr>
          <a:xfrm>
            <a:off x="2942138" y="4127288"/>
            <a:ext cx="3637560" cy="825091"/>
          </a:xfrm>
          <a:prstGeom prst="rect">
            <a:avLst/>
          </a:prstGeom>
        </p:spPr>
        <p:txBody>
          <a:bodyPr lIns="0" tIns="0" rIns="0" bIns="0" rtlCol="0" anchor="t">
            <a:spAutoFit/>
          </a:bodyPr>
          <a:lstStyle/>
          <a:p>
            <a:pPr marL="0" lvl="0" indent="0" algn="l">
              <a:lnSpc>
                <a:spcPts val="3193"/>
              </a:lnSpc>
              <a:spcBef>
                <a:spcPct val="0"/>
              </a:spcBef>
            </a:pPr>
            <a:r>
              <a:rPr lang="en-US" sz="3012" dirty="0" err="1">
                <a:solidFill>
                  <a:srgbClr val="171A59"/>
                </a:solidFill>
                <a:latin typeface="Arimo"/>
              </a:rPr>
              <a:t>Розпізнавання</a:t>
            </a:r>
            <a:r>
              <a:rPr lang="en-US" sz="3012" dirty="0">
                <a:solidFill>
                  <a:srgbClr val="171A59"/>
                </a:solidFill>
                <a:latin typeface="Arimo"/>
              </a:rPr>
              <a:t> </a:t>
            </a:r>
            <a:r>
              <a:rPr lang="en-US" sz="3012" dirty="0" err="1">
                <a:solidFill>
                  <a:srgbClr val="171A59"/>
                </a:solidFill>
                <a:latin typeface="Arimo"/>
              </a:rPr>
              <a:t>голосових</a:t>
            </a:r>
            <a:r>
              <a:rPr lang="en-US" sz="3012" dirty="0">
                <a:solidFill>
                  <a:srgbClr val="171A59"/>
                </a:solidFill>
                <a:latin typeface="Arimo"/>
              </a:rPr>
              <a:t> </a:t>
            </a:r>
            <a:r>
              <a:rPr lang="en-US" sz="3012" dirty="0" err="1">
                <a:solidFill>
                  <a:srgbClr val="171A59"/>
                </a:solidFill>
                <a:latin typeface="Arimo"/>
              </a:rPr>
              <a:t>команд</a:t>
            </a:r>
            <a:endParaRPr lang="en-US" sz="3012" dirty="0">
              <a:solidFill>
                <a:srgbClr val="171A59"/>
              </a:solidFill>
              <a:latin typeface="Arimo"/>
            </a:endParaRPr>
          </a:p>
        </p:txBody>
      </p:sp>
      <p:sp>
        <p:nvSpPr>
          <p:cNvPr id="13" name="TextBox 13"/>
          <p:cNvSpPr txBox="1"/>
          <p:nvPr/>
        </p:nvSpPr>
        <p:spPr>
          <a:xfrm>
            <a:off x="9144000" y="4154071"/>
            <a:ext cx="3637560" cy="82509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a:rPr>
              <a:t>Розпізнавання голосових команд</a:t>
            </a:r>
          </a:p>
        </p:txBody>
      </p:sp>
      <p:sp>
        <p:nvSpPr>
          <p:cNvPr id="14" name="TextBox 14"/>
          <p:cNvSpPr txBox="1"/>
          <p:nvPr/>
        </p:nvSpPr>
        <p:spPr>
          <a:xfrm>
            <a:off x="2927071" y="5259942"/>
            <a:ext cx="3637560" cy="825091"/>
          </a:xfrm>
          <a:prstGeom prst="rect">
            <a:avLst/>
          </a:prstGeom>
        </p:spPr>
        <p:txBody>
          <a:bodyPr lIns="0" tIns="0" rIns="0" bIns="0" rtlCol="0" anchor="t">
            <a:spAutoFit/>
          </a:bodyPr>
          <a:lstStyle/>
          <a:p>
            <a:pPr marL="0" lvl="0" indent="0" algn="l">
              <a:lnSpc>
                <a:spcPts val="3193"/>
              </a:lnSpc>
              <a:spcBef>
                <a:spcPct val="0"/>
              </a:spcBef>
            </a:pPr>
            <a:r>
              <a:rPr lang="en-US" sz="3012" dirty="0" err="1">
                <a:solidFill>
                  <a:srgbClr val="171A59"/>
                </a:solidFill>
                <a:latin typeface="Arimo"/>
              </a:rPr>
              <a:t>Забезпечення</a:t>
            </a:r>
            <a:r>
              <a:rPr lang="en-US" sz="3012" dirty="0">
                <a:solidFill>
                  <a:srgbClr val="171A59"/>
                </a:solidFill>
                <a:latin typeface="Arimo"/>
              </a:rPr>
              <a:t> </a:t>
            </a:r>
            <a:r>
              <a:rPr lang="en-US" sz="3012" dirty="0" err="1">
                <a:solidFill>
                  <a:srgbClr val="171A59"/>
                </a:solidFill>
                <a:latin typeface="Arimo"/>
              </a:rPr>
              <a:t>інформацією</a:t>
            </a:r>
            <a:endParaRPr lang="en-US" sz="3012" dirty="0">
              <a:solidFill>
                <a:srgbClr val="171A59"/>
              </a:solidFill>
              <a:latin typeface="Arimo"/>
            </a:endParaRPr>
          </a:p>
        </p:txBody>
      </p:sp>
      <p:sp>
        <p:nvSpPr>
          <p:cNvPr id="15" name="TextBox 15"/>
          <p:cNvSpPr txBox="1"/>
          <p:nvPr/>
        </p:nvSpPr>
        <p:spPr>
          <a:xfrm>
            <a:off x="2942138" y="6283629"/>
            <a:ext cx="3637560" cy="1225141"/>
          </a:xfrm>
          <a:prstGeom prst="rect">
            <a:avLst/>
          </a:prstGeom>
        </p:spPr>
        <p:txBody>
          <a:bodyPr lIns="0" tIns="0" rIns="0" bIns="0" rtlCol="0" anchor="t">
            <a:spAutoFit/>
          </a:bodyPr>
          <a:lstStyle/>
          <a:p>
            <a:pPr marL="0" lvl="0" indent="0" algn="l">
              <a:lnSpc>
                <a:spcPts val="3193"/>
              </a:lnSpc>
              <a:spcBef>
                <a:spcPct val="0"/>
              </a:spcBef>
            </a:pPr>
            <a:r>
              <a:rPr lang="en-US" sz="3012" dirty="0" err="1">
                <a:solidFill>
                  <a:srgbClr val="171A59"/>
                </a:solidFill>
                <a:latin typeface="Arimo"/>
              </a:rPr>
              <a:t>Управління</a:t>
            </a:r>
            <a:r>
              <a:rPr lang="en-US" sz="3012" dirty="0">
                <a:solidFill>
                  <a:srgbClr val="171A59"/>
                </a:solidFill>
                <a:latin typeface="Arimo"/>
              </a:rPr>
              <a:t> </a:t>
            </a:r>
            <a:r>
              <a:rPr lang="en-US" sz="3012" dirty="0" err="1">
                <a:solidFill>
                  <a:srgbClr val="171A59"/>
                </a:solidFill>
                <a:latin typeface="Arimo"/>
              </a:rPr>
              <a:t>підключеними</a:t>
            </a:r>
            <a:r>
              <a:rPr lang="en-US" sz="3012" dirty="0">
                <a:solidFill>
                  <a:srgbClr val="171A59"/>
                </a:solidFill>
                <a:latin typeface="Arimo"/>
              </a:rPr>
              <a:t> </a:t>
            </a:r>
            <a:r>
              <a:rPr lang="en-US" sz="3012" dirty="0" err="1">
                <a:solidFill>
                  <a:srgbClr val="171A59"/>
                </a:solidFill>
                <a:latin typeface="Arimo"/>
              </a:rPr>
              <a:t>пристроями</a:t>
            </a:r>
            <a:endParaRPr lang="en-US" sz="3012" dirty="0">
              <a:solidFill>
                <a:srgbClr val="171A59"/>
              </a:solidFill>
              <a:latin typeface="Arimo"/>
            </a:endParaRPr>
          </a:p>
        </p:txBody>
      </p:sp>
      <p:sp>
        <p:nvSpPr>
          <p:cNvPr id="16" name="TextBox 16"/>
          <p:cNvSpPr txBox="1"/>
          <p:nvPr/>
        </p:nvSpPr>
        <p:spPr>
          <a:xfrm>
            <a:off x="9144000" y="5259942"/>
            <a:ext cx="3637560" cy="82509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a:rPr>
              <a:t>Забезпечення інформацією</a:t>
            </a:r>
          </a:p>
        </p:txBody>
      </p:sp>
      <p:sp>
        <p:nvSpPr>
          <p:cNvPr id="17" name="TextBox 17"/>
          <p:cNvSpPr txBox="1"/>
          <p:nvPr/>
        </p:nvSpPr>
        <p:spPr>
          <a:xfrm>
            <a:off x="9144000" y="6283629"/>
            <a:ext cx="3637560" cy="122514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a:rPr>
              <a:t>Управління підключеними пристроями</a:t>
            </a:r>
          </a:p>
        </p:txBody>
      </p:sp>
      <p:sp>
        <p:nvSpPr>
          <p:cNvPr id="18" name="Freeform 18"/>
          <p:cNvSpPr/>
          <p:nvPr/>
        </p:nvSpPr>
        <p:spPr>
          <a:xfrm>
            <a:off x="1726729" y="6316631"/>
            <a:ext cx="710029" cy="991157"/>
          </a:xfrm>
          <a:custGeom>
            <a:avLst/>
            <a:gdLst/>
            <a:ahLst/>
            <a:cxnLst/>
            <a:rect l="l" t="t" r="r" b="b"/>
            <a:pathLst>
              <a:path w="710029" h="991157">
                <a:moveTo>
                  <a:pt x="0" y="0"/>
                </a:moveTo>
                <a:lnTo>
                  <a:pt x="710029" y="0"/>
                </a:lnTo>
                <a:lnTo>
                  <a:pt x="710029" y="991157"/>
                </a:lnTo>
                <a:lnTo>
                  <a:pt x="0" y="99115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a:p>
        </p:txBody>
      </p:sp>
      <p:sp>
        <p:nvSpPr>
          <p:cNvPr id="19" name="Freeform 19"/>
          <p:cNvSpPr/>
          <p:nvPr/>
        </p:nvSpPr>
        <p:spPr>
          <a:xfrm>
            <a:off x="1726729" y="5293615"/>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a:p>
        </p:txBody>
      </p:sp>
      <p:sp>
        <p:nvSpPr>
          <p:cNvPr id="20" name="Freeform 20"/>
          <p:cNvSpPr/>
          <p:nvPr/>
        </p:nvSpPr>
        <p:spPr>
          <a:xfrm>
            <a:off x="1726729" y="4160961"/>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dirty="0"/>
          </a:p>
        </p:txBody>
      </p:sp>
      <p:sp>
        <p:nvSpPr>
          <p:cNvPr id="21" name="Freeform 21"/>
          <p:cNvSpPr/>
          <p:nvPr/>
        </p:nvSpPr>
        <p:spPr>
          <a:xfrm>
            <a:off x="7810530" y="4160961"/>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a:p>
        </p:txBody>
      </p:sp>
      <p:sp>
        <p:nvSpPr>
          <p:cNvPr id="22" name="Freeform 22"/>
          <p:cNvSpPr/>
          <p:nvPr/>
        </p:nvSpPr>
        <p:spPr>
          <a:xfrm>
            <a:off x="7810530" y="5293615"/>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a:p>
        </p:txBody>
      </p:sp>
      <p:sp>
        <p:nvSpPr>
          <p:cNvPr id="23" name="Freeform 23"/>
          <p:cNvSpPr/>
          <p:nvPr/>
        </p:nvSpPr>
        <p:spPr>
          <a:xfrm>
            <a:off x="7810530" y="6447624"/>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a:p>
        </p:txBody>
      </p:sp>
      <p:sp>
        <p:nvSpPr>
          <p:cNvPr id="33" name="TextBox 12">
            <a:extLst>
              <a:ext uri="{FF2B5EF4-FFF2-40B4-BE49-F238E27FC236}">
                <a16:creationId xmlns:a16="http://schemas.microsoft.com/office/drawing/2014/main" id="{4DC18409-D41D-D567-E4AA-468D55D7E826}"/>
              </a:ext>
            </a:extLst>
          </p:cNvPr>
          <p:cNvSpPr txBox="1"/>
          <p:nvPr/>
        </p:nvSpPr>
        <p:spPr>
          <a:xfrm>
            <a:off x="2942138" y="7699135"/>
            <a:ext cx="3637560" cy="820738"/>
          </a:xfrm>
          <a:prstGeom prst="rect">
            <a:avLst/>
          </a:prstGeom>
        </p:spPr>
        <p:txBody>
          <a:bodyPr lIns="0" tIns="0" rIns="0" bIns="0" rtlCol="0" anchor="t">
            <a:spAutoFit/>
          </a:bodyPr>
          <a:lstStyle/>
          <a:p>
            <a:pPr marL="0" lvl="0" indent="0" algn="l">
              <a:lnSpc>
                <a:spcPts val="3193"/>
              </a:lnSpc>
              <a:spcBef>
                <a:spcPct val="0"/>
              </a:spcBef>
            </a:pPr>
            <a:r>
              <a:rPr lang="uk-UA" sz="3012" dirty="0">
                <a:solidFill>
                  <a:srgbClr val="171A59"/>
                </a:solidFill>
                <a:latin typeface="Arimo"/>
              </a:rPr>
              <a:t>Відкритий вихідний код</a:t>
            </a:r>
            <a:endParaRPr lang="en-US" sz="3012" dirty="0">
              <a:solidFill>
                <a:srgbClr val="171A59"/>
              </a:solidFill>
              <a:latin typeface="Arimo"/>
            </a:endParaRPr>
          </a:p>
        </p:txBody>
      </p:sp>
      <p:sp>
        <p:nvSpPr>
          <p:cNvPr id="34" name="TextBox 13">
            <a:extLst>
              <a:ext uri="{FF2B5EF4-FFF2-40B4-BE49-F238E27FC236}">
                <a16:creationId xmlns:a16="http://schemas.microsoft.com/office/drawing/2014/main" id="{1B366C9E-8EBA-78AA-A65E-89829403ABEE}"/>
              </a:ext>
            </a:extLst>
          </p:cNvPr>
          <p:cNvSpPr txBox="1"/>
          <p:nvPr/>
        </p:nvSpPr>
        <p:spPr>
          <a:xfrm>
            <a:off x="9144000" y="7725918"/>
            <a:ext cx="3637560" cy="825091"/>
          </a:xfrm>
          <a:prstGeom prst="rect">
            <a:avLst/>
          </a:prstGeom>
        </p:spPr>
        <p:txBody>
          <a:bodyPr lIns="0" tIns="0" rIns="0" bIns="0" rtlCol="0" anchor="t">
            <a:spAutoFit/>
          </a:bodyPr>
          <a:lstStyle/>
          <a:p>
            <a:pPr marL="0" lvl="0" indent="0" algn="l">
              <a:lnSpc>
                <a:spcPts val="3193"/>
              </a:lnSpc>
              <a:spcBef>
                <a:spcPct val="0"/>
              </a:spcBef>
            </a:pPr>
            <a:r>
              <a:rPr lang="uk-UA" sz="3012" dirty="0">
                <a:solidFill>
                  <a:srgbClr val="171A59"/>
                </a:solidFill>
                <a:latin typeface="Arimo"/>
              </a:rPr>
              <a:t>Відкритий вихідний код</a:t>
            </a:r>
            <a:endParaRPr lang="en-US" sz="3012" dirty="0">
              <a:solidFill>
                <a:srgbClr val="171A59"/>
              </a:solidFill>
              <a:latin typeface="Arimo"/>
            </a:endParaRPr>
          </a:p>
        </p:txBody>
      </p:sp>
      <p:sp>
        <p:nvSpPr>
          <p:cNvPr id="35" name="Freeform 20">
            <a:extLst>
              <a:ext uri="{FF2B5EF4-FFF2-40B4-BE49-F238E27FC236}">
                <a16:creationId xmlns:a16="http://schemas.microsoft.com/office/drawing/2014/main" id="{8E349765-B746-2C9A-6527-9FD0184CED2E}"/>
              </a:ext>
            </a:extLst>
          </p:cNvPr>
          <p:cNvSpPr/>
          <p:nvPr/>
        </p:nvSpPr>
        <p:spPr>
          <a:xfrm>
            <a:off x="1726729" y="7732808"/>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dirty="0"/>
          </a:p>
        </p:txBody>
      </p:sp>
      <p:sp>
        <p:nvSpPr>
          <p:cNvPr id="37" name="Freeform 18">
            <a:extLst>
              <a:ext uri="{FF2B5EF4-FFF2-40B4-BE49-F238E27FC236}">
                <a16:creationId xmlns:a16="http://schemas.microsoft.com/office/drawing/2014/main" id="{68FCB83F-891A-1CA6-B383-85940DC3A28B}"/>
              </a:ext>
            </a:extLst>
          </p:cNvPr>
          <p:cNvSpPr/>
          <p:nvPr/>
        </p:nvSpPr>
        <p:spPr>
          <a:xfrm>
            <a:off x="7810529" y="7656049"/>
            <a:ext cx="710029" cy="991157"/>
          </a:xfrm>
          <a:custGeom>
            <a:avLst/>
            <a:gdLst/>
            <a:ahLst/>
            <a:cxnLst/>
            <a:rect l="l" t="t" r="r" b="b"/>
            <a:pathLst>
              <a:path w="710029" h="991157">
                <a:moveTo>
                  <a:pt x="0" y="0"/>
                </a:moveTo>
                <a:lnTo>
                  <a:pt x="710029" y="0"/>
                </a:lnTo>
                <a:lnTo>
                  <a:pt x="710029" y="991157"/>
                </a:lnTo>
                <a:lnTo>
                  <a:pt x="0" y="99115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a:p>
        </p:txBody>
      </p:sp>
      <p:sp>
        <p:nvSpPr>
          <p:cNvPr id="38" name="TextBox 12">
            <a:extLst>
              <a:ext uri="{FF2B5EF4-FFF2-40B4-BE49-F238E27FC236}">
                <a16:creationId xmlns:a16="http://schemas.microsoft.com/office/drawing/2014/main" id="{DB894521-4CFE-03AA-09F1-2F2734D526C9}"/>
              </a:ext>
            </a:extLst>
          </p:cNvPr>
          <p:cNvSpPr txBox="1"/>
          <p:nvPr/>
        </p:nvSpPr>
        <p:spPr>
          <a:xfrm>
            <a:off x="2942138" y="8777394"/>
            <a:ext cx="3637560" cy="1231106"/>
          </a:xfrm>
          <a:prstGeom prst="rect">
            <a:avLst/>
          </a:prstGeom>
        </p:spPr>
        <p:txBody>
          <a:bodyPr lIns="0" tIns="0" rIns="0" bIns="0" rtlCol="0" anchor="t">
            <a:spAutoFit/>
          </a:bodyPr>
          <a:lstStyle/>
          <a:p>
            <a:pPr marL="0" lvl="0" indent="0" algn="l">
              <a:lnSpc>
                <a:spcPts val="3193"/>
              </a:lnSpc>
              <a:spcBef>
                <a:spcPct val="0"/>
              </a:spcBef>
            </a:pPr>
            <a:r>
              <a:rPr lang="ru-RU" sz="3200" dirty="0" err="1"/>
              <a:t>Голосовий</a:t>
            </a:r>
            <a:r>
              <a:rPr lang="ru-RU" sz="3200" dirty="0"/>
              <a:t> </a:t>
            </a:r>
            <a:r>
              <a:rPr lang="ru-RU" sz="3200" dirty="0" err="1"/>
              <a:t>пошук</a:t>
            </a:r>
            <a:r>
              <a:rPr lang="ru-RU" sz="3200" dirty="0"/>
              <a:t> не </a:t>
            </a:r>
            <a:r>
              <a:rPr lang="ru-RU" sz="3200" dirty="0" err="1"/>
              <a:t>передається</a:t>
            </a:r>
            <a:r>
              <a:rPr lang="ru-RU" sz="3200" dirty="0"/>
              <a:t> </a:t>
            </a:r>
            <a:r>
              <a:rPr lang="ru-RU" sz="3200" dirty="0" err="1"/>
              <a:t>третім</a:t>
            </a:r>
            <a:r>
              <a:rPr lang="ru-RU" sz="3200" dirty="0"/>
              <a:t> особам</a:t>
            </a:r>
            <a:endParaRPr lang="en-US" sz="3200" dirty="0">
              <a:solidFill>
                <a:srgbClr val="171A59"/>
              </a:solidFill>
              <a:latin typeface="Arimo"/>
            </a:endParaRPr>
          </a:p>
        </p:txBody>
      </p:sp>
      <p:sp>
        <p:nvSpPr>
          <p:cNvPr id="39" name="TextBox 13">
            <a:extLst>
              <a:ext uri="{FF2B5EF4-FFF2-40B4-BE49-F238E27FC236}">
                <a16:creationId xmlns:a16="http://schemas.microsoft.com/office/drawing/2014/main" id="{F9E95B78-B87D-0C0D-D627-C8E0503EA2A4}"/>
              </a:ext>
            </a:extLst>
          </p:cNvPr>
          <p:cNvSpPr txBox="1"/>
          <p:nvPr/>
        </p:nvSpPr>
        <p:spPr>
          <a:xfrm>
            <a:off x="9162672" y="8850951"/>
            <a:ext cx="3637560" cy="1231106"/>
          </a:xfrm>
          <a:prstGeom prst="rect">
            <a:avLst/>
          </a:prstGeom>
        </p:spPr>
        <p:txBody>
          <a:bodyPr lIns="0" tIns="0" rIns="0" bIns="0" rtlCol="0" anchor="t">
            <a:spAutoFit/>
          </a:bodyPr>
          <a:lstStyle/>
          <a:p>
            <a:pPr marL="0" lvl="0" indent="0" algn="l">
              <a:lnSpc>
                <a:spcPts val="3193"/>
              </a:lnSpc>
              <a:spcBef>
                <a:spcPct val="0"/>
              </a:spcBef>
            </a:pPr>
            <a:r>
              <a:rPr lang="ru-RU" sz="3200" dirty="0" err="1"/>
              <a:t>Голосовий</a:t>
            </a:r>
            <a:r>
              <a:rPr lang="ru-RU" sz="3200" dirty="0"/>
              <a:t> </a:t>
            </a:r>
            <a:r>
              <a:rPr lang="ru-RU" sz="3200" dirty="0" err="1"/>
              <a:t>пошук</a:t>
            </a:r>
            <a:r>
              <a:rPr lang="ru-RU" sz="3200" dirty="0"/>
              <a:t> не </a:t>
            </a:r>
            <a:r>
              <a:rPr lang="ru-RU" sz="3200" dirty="0" err="1"/>
              <a:t>передається</a:t>
            </a:r>
            <a:r>
              <a:rPr lang="ru-RU" sz="3200" dirty="0"/>
              <a:t> </a:t>
            </a:r>
            <a:r>
              <a:rPr lang="ru-RU" sz="3200" dirty="0" err="1"/>
              <a:t>третім</a:t>
            </a:r>
            <a:r>
              <a:rPr lang="ru-RU" sz="3200" dirty="0"/>
              <a:t> особам</a:t>
            </a:r>
            <a:endParaRPr lang="en-US" sz="3200" dirty="0">
              <a:solidFill>
                <a:srgbClr val="171A59"/>
              </a:solidFill>
              <a:latin typeface="Arimo"/>
            </a:endParaRPr>
          </a:p>
        </p:txBody>
      </p:sp>
      <p:sp>
        <p:nvSpPr>
          <p:cNvPr id="40" name="Freeform 20">
            <a:extLst>
              <a:ext uri="{FF2B5EF4-FFF2-40B4-BE49-F238E27FC236}">
                <a16:creationId xmlns:a16="http://schemas.microsoft.com/office/drawing/2014/main" id="{75EF6C06-156A-483E-8FDC-2A0C338B53BD}"/>
              </a:ext>
            </a:extLst>
          </p:cNvPr>
          <p:cNvSpPr/>
          <p:nvPr/>
        </p:nvSpPr>
        <p:spPr>
          <a:xfrm>
            <a:off x="1726729" y="8927710"/>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dirty="0"/>
          </a:p>
        </p:txBody>
      </p:sp>
      <p:sp>
        <p:nvSpPr>
          <p:cNvPr id="41" name="Freeform 18">
            <a:extLst>
              <a:ext uri="{FF2B5EF4-FFF2-40B4-BE49-F238E27FC236}">
                <a16:creationId xmlns:a16="http://schemas.microsoft.com/office/drawing/2014/main" id="{289E3869-7F5A-B8F8-974F-1C50B90134C4}"/>
              </a:ext>
            </a:extLst>
          </p:cNvPr>
          <p:cNvSpPr/>
          <p:nvPr/>
        </p:nvSpPr>
        <p:spPr>
          <a:xfrm>
            <a:off x="7810529" y="8850951"/>
            <a:ext cx="710029" cy="991157"/>
          </a:xfrm>
          <a:custGeom>
            <a:avLst/>
            <a:gdLst/>
            <a:ahLst/>
            <a:cxnLst/>
            <a:rect l="l" t="t" r="r" b="b"/>
            <a:pathLst>
              <a:path w="710029" h="991157">
                <a:moveTo>
                  <a:pt x="0" y="0"/>
                </a:moveTo>
                <a:lnTo>
                  <a:pt x="710029" y="0"/>
                </a:lnTo>
                <a:lnTo>
                  <a:pt x="710029" y="991157"/>
                </a:lnTo>
                <a:lnTo>
                  <a:pt x="0" y="99115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a:p>
        </p:txBody>
      </p:sp>
    </p:spTree>
    <p:extLst>
      <p:ext uri="{BB962C8B-B14F-4D97-AF65-F5344CB8AC3E}">
        <p14:creationId xmlns:p14="http://schemas.microsoft.com/office/powerpoint/2010/main" val="159291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FAF1"/>
        </a:solidFill>
        <a:effectLst/>
      </p:bgPr>
    </p:bg>
    <p:spTree>
      <p:nvGrpSpPr>
        <p:cNvPr id="1" name=""/>
        <p:cNvGrpSpPr/>
        <p:nvPr/>
      </p:nvGrpSpPr>
      <p:grpSpPr>
        <a:xfrm>
          <a:off x="0" y="0"/>
          <a:ext cx="0" cy="0"/>
          <a:chOff x="0" y="0"/>
          <a:chExt cx="0" cy="0"/>
        </a:xfrm>
      </p:grpSpPr>
      <p:grpSp>
        <p:nvGrpSpPr>
          <p:cNvPr id="2" name="Group 2"/>
          <p:cNvGrpSpPr/>
          <p:nvPr/>
        </p:nvGrpSpPr>
        <p:grpSpPr>
          <a:xfrm>
            <a:off x="-1302812" y="-2333247"/>
            <a:ext cx="8489901" cy="8210628"/>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CADFDF"/>
            </a:solidFill>
          </p:spPr>
          <p:txBody>
            <a:bodyPr/>
            <a:lstStyle/>
            <a:p>
              <a:endParaRPr lang="en-GB"/>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5874598" y="-1918708"/>
            <a:ext cx="3816312" cy="3690775"/>
            <a:chOff x="0" y="0"/>
            <a:chExt cx="840446" cy="812800"/>
          </a:xfrm>
        </p:grpSpPr>
        <p:sp>
          <p:nvSpPr>
            <p:cNvPr id="6" name="Freeform 6"/>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CADFDF"/>
            </a:solidFill>
          </p:spPr>
          <p:txBody>
            <a:bodyPr/>
            <a:lstStyle/>
            <a:p>
              <a:endParaRPr lang="en-GB"/>
            </a:p>
          </p:txBody>
        </p:sp>
        <p:sp>
          <p:nvSpPr>
            <p:cNvPr id="7" name="TextBox 7"/>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1066045" y="2890544"/>
            <a:ext cx="16193255" cy="11456728"/>
          </a:xfrm>
          <a:custGeom>
            <a:avLst/>
            <a:gdLst/>
            <a:ahLst/>
            <a:cxnLst/>
            <a:rect l="l" t="t" r="r" b="b"/>
            <a:pathLst>
              <a:path w="16193255" h="11456728">
                <a:moveTo>
                  <a:pt x="0" y="0"/>
                </a:moveTo>
                <a:lnTo>
                  <a:pt x="16193255" y="0"/>
                </a:lnTo>
                <a:lnTo>
                  <a:pt x="16193255" y="11456728"/>
                </a:lnTo>
                <a:lnTo>
                  <a:pt x="0" y="1145672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GB"/>
          </a:p>
        </p:txBody>
      </p:sp>
      <p:sp>
        <p:nvSpPr>
          <p:cNvPr id="9" name="TextBox 9"/>
          <p:cNvSpPr txBox="1"/>
          <p:nvPr/>
        </p:nvSpPr>
        <p:spPr>
          <a:xfrm>
            <a:off x="1028700" y="1076286"/>
            <a:ext cx="5933428" cy="1242285"/>
          </a:xfrm>
          <a:prstGeom prst="rect">
            <a:avLst/>
          </a:prstGeom>
        </p:spPr>
        <p:txBody>
          <a:bodyPr lIns="0" tIns="0" rIns="0" bIns="0" rtlCol="0" anchor="t">
            <a:spAutoFit/>
          </a:bodyPr>
          <a:lstStyle/>
          <a:p>
            <a:pPr marL="0" lvl="0" indent="0">
              <a:lnSpc>
                <a:spcPts val="4783"/>
              </a:lnSpc>
              <a:spcBef>
                <a:spcPct val="0"/>
              </a:spcBef>
            </a:pPr>
            <a:r>
              <a:rPr lang="en-US" sz="4512">
                <a:solidFill>
                  <a:srgbClr val="171A59"/>
                </a:solidFill>
                <a:latin typeface="Arimo Bold"/>
              </a:rPr>
              <a:t>ПОРІВНЯННЯ З АНАЛОГОМ (SIRI)</a:t>
            </a:r>
          </a:p>
        </p:txBody>
      </p:sp>
      <p:sp>
        <p:nvSpPr>
          <p:cNvPr id="10" name="TextBox 10"/>
          <p:cNvSpPr txBox="1"/>
          <p:nvPr/>
        </p:nvSpPr>
        <p:spPr>
          <a:xfrm>
            <a:off x="2927071" y="3542820"/>
            <a:ext cx="2136686" cy="42504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Bold"/>
              </a:rPr>
              <a:t>Vocalia</a:t>
            </a:r>
          </a:p>
        </p:txBody>
      </p:sp>
      <p:sp>
        <p:nvSpPr>
          <p:cNvPr id="11" name="TextBox 11"/>
          <p:cNvSpPr txBox="1"/>
          <p:nvPr/>
        </p:nvSpPr>
        <p:spPr>
          <a:xfrm>
            <a:off x="9162673" y="3542820"/>
            <a:ext cx="2136686" cy="42504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Bold"/>
              </a:rPr>
              <a:t>Siri</a:t>
            </a:r>
          </a:p>
        </p:txBody>
      </p:sp>
      <p:sp>
        <p:nvSpPr>
          <p:cNvPr id="12" name="TextBox 12"/>
          <p:cNvSpPr txBox="1"/>
          <p:nvPr/>
        </p:nvSpPr>
        <p:spPr>
          <a:xfrm>
            <a:off x="2942138" y="4718459"/>
            <a:ext cx="3637560" cy="82509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a:rPr>
              <a:t>Розпізнавання голосових команд</a:t>
            </a:r>
          </a:p>
        </p:txBody>
      </p:sp>
      <p:sp>
        <p:nvSpPr>
          <p:cNvPr id="13" name="TextBox 13"/>
          <p:cNvSpPr txBox="1"/>
          <p:nvPr/>
        </p:nvSpPr>
        <p:spPr>
          <a:xfrm>
            <a:off x="9144000" y="4745242"/>
            <a:ext cx="3637560" cy="82509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a:rPr>
              <a:t>Розпізнавання голосових команд</a:t>
            </a:r>
          </a:p>
        </p:txBody>
      </p:sp>
      <p:sp>
        <p:nvSpPr>
          <p:cNvPr id="14" name="TextBox 14"/>
          <p:cNvSpPr txBox="1"/>
          <p:nvPr/>
        </p:nvSpPr>
        <p:spPr>
          <a:xfrm>
            <a:off x="2927071" y="5879762"/>
            <a:ext cx="3637560" cy="82509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a:rPr>
              <a:t>Інтеграція з Apple-продуктами</a:t>
            </a:r>
          </a:p>
        </p:txBody>
      </p:sp>
      <p:sp>
        <p:nvSpPr>
          <p:cNvPr id="15" name="TextBox 15"/>
          <p:cNvSpPr txBox="1"/>
          <p:nvPr/>
        </p:nvSpPr>
        <p:spPr>
          <a:xfrm>
            <a:off x="2912783" y="7117321"/>
            <a:ext cx="3637560" cy="42504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a:rPr>
              <a:t>Особистий асистент</a:t>
            </a:r>
          </a:p>
        </p:txBody>
      </p:sp>
      <p:sp>
        <p:nvSpPr>
          <p:cNvPr id="16" name="TextBox 16"/>
          <p:cNvSpPr txBox="1"/>
          <p:nvPr/>
        </p:nvSpPr>
        <p:spPr>
          <a:xfrm>
            <a:off x="9144000" y="5879762"/>
            <a:ext cx="3637560" cy="82509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a:rPr>
              <a:t>Інтеграція з Apple-продуктами</a:t>
            </a:r>
          </a:p>
        </p:txBody>
      </p:sp>
      <p:sp>
        <p:nvSpPr>
          <p:cNvPr id="17" name="TextBox 17"/>
          <p:cNvSpPr txBox="1"/>
          <p:nvPr/>
        </p:nvSpPr>
        <p:spPr>
          <a:xfrm>
            <a:off x="9129712" y="7117321"/>
            <a:ext cx="3637560" cy="425041"/>
          </a:xfrm>
          <a:prstGeom prst="rect">
            <a:avLst/>
          </a:prstGeom>
        </p:spPr>
        <p:txBody>
          <a:bodyPr lIns="0" tIns="0" rIns="0" bIns="0" rtlCol="0" anchor="t">
            <a:spAutoFit/>
          </a:bodyPr>
          <a:lstStyle/>
          <a:p>
            <a:pPr marL="0" lvl="0" indent="0" algn="l">
              <a:lnSpc>
                <a:spcPts val="3193"/>
              </a:lnSpc>
              <a:spcBef>
                <a:spcPct val="0"/>
              </a:spcBef>
            </a:pPr>
            <a:r>
              <a:rPr lang="en-US" sz="3012">
                <a:solidFill>
                  <a:srgbClr val="171A59"/>
                </a:solidFill>
                <a:latin typeface="Arimo"/>
              </a:rPr>
              <a:t>Особистий асистент</a:t>
            </a:r>
          </a:p>
        </p:txBody>
      </p:sp>
      <p:sp>
        <p:nvSpPr>
          <p:cNvPr id="18" name="Freeform 18"/>
          <p:cNvSpPr/>
          <p:nvPr/>
        </p:nvSpPr>
        <p:spPr>
          <a:xfrm>
            <a:off x="1726729" y="5782441"/>
            <a:ext cx="710029" cy="991157"/>
          </a:xfrm>
          <a:custGeom>
            <a:avLst/>
            <a:gdLst/>
            <a:ahLst/>
            <a:cxnLst/>
            <a:rect l="l" t="t" r="r" b="b"/>
            <a:pathLst>
              <a:path w="710029" h="991157">
                <a:moveTo>
                  <a:pt x="0" y="0"/>
                </a:moveTo>
                <a:lnTo>
                  <a:pt x="710029" y="0"/>
                </a:lnTo>
                <a:lnTo>
                  <a:pt x="710029" y="991157"/>
                </a:lnTo>
                <a:lnTo>
                  <a:pt x="0" y="99115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a:p>
        </p:txBody>
      </p:sp>
      <p:sp>
        <p:nvSpPr>
          <p:cNvPr id="19" name="Freeform 19"/>
          <p:cNvSpPr/>
          <p:nvPr/>
        </p:nvSpPr>
        <p:spPr>
          <a:xfrm>
            <a:off x="1712441" y="6950969"/>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a:p>
        </p:txBody>
      </p:sp>
      <p:sp>
        <p:nvSpPr>
          <p:cNvPr id="20" name="Freeform 20"/>
          <p:cNvSpPr/>
          <p:nvPr/>
        </p:nvSpPr>
        <p:spPr>
          <a:xfrm>
            <a:off x="1726729" y="4752132"/>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a:p>
        </p:txBody>
      </p:sp>
      <p:sp>
        <p:nvSpPr>
          <p:cNvPr id="21" name="Freeform 21"/>
          <p:cNvSpPr/>
          <p:nvPr/>
        </p:nvSpPr>
        <p:spPr>
          <a:xfrm>
            <a:off x="7810530" y="4752132"/>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a:p>
        </p:txBody>
      </p:sp>
      <p:sp>
        <p:nvSpPr>
          <p:cNvPr id="22" name="Freeform 22"/>
          <p:cNvSpPr/>
          <p:nvPr/>
        </p:nvSpPr>
        <p:spPr>
          <a:xfrm>
            <a:off x="7810530" y="5913435"/>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a:p>
        </p:txBody>
      </p:sp>
      <p:sp>
        <p:nvSpPr>
          <p:cNvPr id="23" name="Freeform 23"/>
          <p:cNvSpPr/>
          <p:nvPr/>
        </p:nvSpPr>
        <p:spPr>
          <a:xfrm>
            <a:off x="7796242" y="6950969"/>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a:p>
        </p:txBody>
      </p:sp>
      <p:sp>
        <p:nvSpPr>
          <p:cNvPr id="24" name="TextBox 12">
            <a:extLst>
              <a:ext uri="{FF2B5EF4-FFF2-40B4-BE49-F238E27FC236}">
                <a16:creationId xmlns:a16="http://schemas.microsoft.com/office/drawing/2014/main" id="{94778E0E-FCD8-528D-19D9-1CEAB5769AD9}"/>
              </a:ext>
            </a:extLst>
          </p:cNvPr>
          <p:cNvSpPr txBox="1"/>
          <p:nvPr/>
        </p:nvSpPr>
        <p:spPr>
          <a:xfrm>
            <a:off x="2927850" y="7988409"/>
            <a:ext cx="3637560" cy="820738"/>
          </a:xfrm>
          <a:prstGeom prst="rect">
            <a:avLst/>
          </a:prstGeom>
        </p:spPr>
        <p:txBody>
          <a:bodyPr lIns="0" tIns="0" rIns="0" bIns="0" rtlCol="0" anchor="t">
            <a:spAutoFit/>
          </a:bodyPr>
          <a:lstStyle/>
          <a:p>
            <a:pPr marL="0" lvl="0" indent="0" algn="l">
              <a:lnSpc>
                <a:spcPts val="3193"/>
              </a:lnSpc>
              <a:spcBef>
                <a:spcPct val="0"/>
              </a:spcBef>
            </a:pPr>
            <a:r>
              <a:rPr lang="uk-UA" sz="3012" dirty="0">
                <a:solidFill>
                  <a:srgbClr val="171A59"/>
                </a:solidFill>
                <a:latin typeface="Arimo"/>
              </a:rPr>
              <a:t>Відкритий вихідний код</a:t>
            </a:r>
            <a:endParaRPr lang="en-US" sz="3012" dirty="0">
              <a:solidFill>
                <a:srgbClr val="171A59"/>
              </a:solidFill>
              <a:latin typeface="Arimo"/>
            </a:endParaRPr>
          </a:p>
        </p:txBody>
      </p:sp>
      <p:sp>
        <p:nvSpPr>
          <p:cNvPr id="25" name="TextBox 13">
            <a:extLst>
              <a:ext uri="{FF2B5EF4-FFF2-40B4-BE49-F238E27FC236}">
                <a16:creationId xmlns:a16="http://schemas.microsoft.com/office/drawing/2014/main" id="{67A1D568-D1E1-661F-14C6-08CB199BEF81}"/>
              </a:ext>
            </a:extLst>
          </p:cNvPr>
          <p:cNvSpPr txBox="1"/>
          <p:nvPr/>
        </p:nvSpPr>
        <p:spPr>
          <a:xfrm>
            <a:off x="9129712" y="8015192"/>
            <a:ext cx="3637560" cy="825091"/>
          </a:xfrm>
          <a:prstGeom prst="rect">
            <a:avLst/>
          </a:prstGeom>
        </p:spPr>
        <p:txBody>
          <a:bodyPr lIns="0" tIns="0" rIns="0" bIns="0" rtlCol="0" anchor="t">
            <a:spAutoFit/>
          </a:bodyPr>
          <a:lstStyle/>
          <a:p>
            <a:pPr marL="0" lvl="0" indent="0" algn="l">
              <a:lnSpc>
                <a:spcPts val="3193"/>
              </a:lnSpc>
              <a:spcBef>
                <a:spcPct val="0"/>
              </a:spcBef>
            </a:pPr>
            <a:r>
              <a:rPr lang="uk-UA" sz="3012" dirty="0">
                <a:solidFill>
                  <a:srgbClr val="171A59"/>
                </a:solidFill>
                <a:latin typeface="Arimo"/>
              </a:rPr>
              <a:t>Відкритий вихідний код</a:t>
            </a:r>
            <a:endParaRPr lang="en-US" sz="3012" dirty="0">
              <a:solidFill>
                <a:srgbClr val="171A59"/>
              </a:solidFill>
              <a:latin typeface="Arimo"/>
            </a:endParaRPr>
          </a:p>
        </p:txBody>
      </p:sp>
      <p:sp>
        <p:nvSpPr>
          <p:cNvPr id="26" name="Freeform 20">
            <a:extLst>
              <a:ext uri="{FF2B5EF4-FFF2-40B4-BE49-F238E27FC236}">
                <a16:creationId xmlns:a16="http://schemas.microsoft.com/office/drawing/2014/main" id="{C90FBC37-99D7-50DD-D585-2BF6734DDE20}"/>
              </a:ext>
            </a:extLst>
          </p:cNvPr>
          <p:cNvSpPr/>
          <p:nvPr/>
        </p:nvSpPr>
        <p:spPr>
          <a:xfrm>
            <a:off x="1712441" y="8022082"/>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dirty="0"/>
          </a:p>
        </p:txBody>
      </p:sp>
      <p:sp>
        <p:nvSpPr>
          <p:cNvPr id="27" name="Freeform 18">
            <a:extLst>
              <a:ext uri="{FF2B5EF4-FFF2-40B4-BE49-F238E27FC236}">
                <a16:creationId xmlns:a16="http://schemas.microsoft.com/office/drawing/2014/main" id="{F759B00E-B1FB-AA93-2925-B06ABDBC4234}"/>
              </a:ext>
            </a:extLst>
          </p:cNvPr>
          <p:cNvSpPr/>
          <p:nvPr/>
        </p:nvSpPr>
        <p:spPr>
          <a:xfrm>
            <a:off x="7796241" y="7945323"/>
            <a:ext cx="710029" cy="991157"/>
          </a:xfrm>
          <a:custGeom>
            <a:avLst/>
            <a:gdLst/>
            <a:ahLst/>
            <a:cxnLst/>
            <a:rect l="l" t="t" r="r" b="b"/>
            <a:pathLst>
              <a:path w="710029" h="991157">
                <a:moveTo>
                  <a:pt x="0" y="0"/>
                </a:moveTo>
                <a:lnTo>
                  <a:pt x="710029" y="0"/>
                </a:lnTo>
                <a:lnTo>
                  <a:pt x="710029" y="991157"/>
                </a:lnTo>
                <a:lnTo>
                  <a:pt x="0" y="99115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a:p>
        </p:txBody>
      </p:sp>
      <p:sp>
        <p:nvSpPr>
          <p:cNvPr id="28" name="TextBox 12">
            <a:extLst>
              <a:ext uri="{FF2B5EF4-FFF2-40B4-BE49-F238E27FC236}">
                <a16:creationId xmlns:a16="http://schemas.microsoft.com/office/drawing/2014/main" id="{4C1760CF-90AB-BEC6-2470-75307CCFC768}"/>
              </a:ext>
            </a:extLst>
          </p:cNvPr>
          <p:cNvSpPr txBox="1"/>
          <p:nvPr/>
        </p:nvSpPr>
        <p:spPr>
          <a:xfrm>
            <a:off x="2927850" y="9062567"/>
            <a:ext cx="3637560" cy="1231106"/>
          </a:xfrm>
          <a:prstGeom prst="rect">
            <a:avLst/>
          </a:prstGeom>
        </p:spPr>
        <p:txBody>
          <a:bodyPr lIns="0" tIns="0" rIns="0" bIns="0" rtlCol="0" anchor="t">
            <a:spAutoFit/>
          </a:bodyPr>
          <a:lstStyle/>
          <a:p>
            <a:pPr marL="0" lvl="0" indent="0" algn="l">
              <a:lnSpc>
                <a:spcPts val="3193"/>
              </a:lnSpc>
              <a:spcBef>
                <a:spcPct val="0"/>
              </a:spcBef>
            </a:pPr>
            <a:r>
              <a:rPr lang="ru-RU" sz="3200" dirty="0" err="1"/>
              <a:t>Голосовий</a:t>
            </a:r>
            <a:r>
              <a:rPr lang="ru-RU" sz="3200" dirty="0"/>
              <a:t> </a:t>
            </a:r>
            <a:r>
              <a:rPr lang="ru-RU" sz="3200" dirty="0" err="1"/>
              <a:t>пошук</a:t>
            </a:r>
            <a:r>
              <a:rPr lang="ru-RU" sz="3200" dirty="0"/>
              <a:t> не </a:t>
            </a:r>
            <a:r>
              <a:rPr lang="ru-RU" sz="3200" dirty="0" err="1"/>
              <a:t>передається</a:t>
            </a:r>
            <a:r>
              <a:rPr lang="ru-RU" sz="3200" dirty="0"/>
              <a:t> </a:t>
            </a:r>
            <a:r>
              <a:rPr lang="ru-RU" sz="3200" dirty="0" err="1"/>
              <a:t>третім</a:t>
            </a:r>
            <a:r>
              <a:rPr lang="ru-RU" sz="3200" dirty="0"/>
              <a:t> особам</a:t>
            </a:r>
            <a:endParaRPr lang="en-US" sz="3200" dirty="0">
              <a:solidFill>
                <a:srgbClr val="171A59"/>
              </a:solidFill>
              <a:latin typeface="Arimo"/>
            </a:endParaRPr>
          </a:p>
        </p:txBody>
      </p:sp>
      <p:sp>
        <p:nvSpPr>
          <p:cNvPr id="29" name="TextBox 13">
            <a:extLst>
              <a:ext uri="{FF2B5EF4-FFF2-40B4-BE49-F238E27FC236}">
                <a16:creationId xmlns:a16="http://schemas.microsoft.com/office/drawing/2014/main" id="{568B0336-5539-30FC-E980-77EFC43635AC}"/>
              </a:ext>
            </a:extLst>
          </p:cNvPr>
          <p:cNvSpPr txBox="1"/>
          <p:nvPr/>
        </p:nvSpPr>
        <p:spPr>
          <a:xfrm>
            <a:off x="9129712" y="9089350"/>
            <a:ext cx="3637560" cy="1231106"/>
          </a:xfrm>
          <a:prstGeom prst="rect">
            <a:avLst/>
          </a:prstGeom>
        </p:spPr>
        <p:txBody>
          <a:bodyPr lIns="0" tIns="0" rIns="0" bIns="0" rtlCol="0" anchor="t">
            <a:spAutoFit/>
          </a:bodyPr>
          <a:lstStyle/>
          <a:p>
            <a:pPr marL="0" lvl="0" indent="0" algn="l">
              <a:lnSpc>
                <a:spcPts val="3193"/>
              </a:lnSpc>
              <a:spcBef>
                <a:spcPct val="0"/>
              </a:spcBef>
            </a:pPr>
            <a:r>
              <a:rPr lang="ru-RU" sz="3200" dirty="0" err="1"/>
              <a:t>Голосовий</a:t>
            </a:r>
            <a:r>
              <a:rPr lang="ru-RU" sz="3200" dirty="0"/>
              <a:t> </a:t>
            </a:r>
            <a:r>
              <a:rPr lang="ru-RU" sz="3200" dirty="0" err="1"/>
              <a:t>пошук</a:t>
            </a:r>
            <a:r>
              <a:rPr lang="ru-RU" sz="3200" dirty="0"/>
              <a:t> не </a:t>
            </a:r>
            <a:r>
              <a:rPr lang="ru-RU" sz="3200" dirty="0" err="1"/>
              <a:t>передається</a:t>
            </a:r>
            <a:r>
              <a:rPr lang="ru-RU" sz="3200" dirty="0"/>
              <a:t> </a:t>
            </a:r>
            <a:r>
              <a:rPr lang="ru-RU" sz="3200" dirty="0" err="1"/>
              <a:t>третім</a:t>
            </a:r>
            <a:r>
              <a:rPr lang="ru-RU" sz="3200" dirty="0"/>
              <a:t> особам</a:t>
            </a:r>
            <a:endParaRPr lang="en-US" sz="3200" dirty="0">
              <a:solidFill>
                <a:srgbClr val="171A59"/>
              </a:solidFill>
              <a:latin typeface="Arimo"/>
            </a:endParaRPr>
          </a:p>
        </p:txBody>
      </p:sp>
      <p:sp>
        <p:nvSpPr>
          <p:cNvPr id="30" name="Freeform 20">
            <a:extLst>
              <a:ext uri="{FF2B5EF4-FFF2-40B4-BE49-F238E27FC236}">
                <a16:creationId xmlns:a16="http://schemas.microsoft.com/office/drawing/2014/main" id="{F68BC22C-2607-B314-67D8-16E83F4C53F2}"/>
              </a:ext>
            </a:extLst>
          </p:cNvPr>
          <p:cNvSpPr/>
          <p:nvPr/>
        </p:nvSpPr>
        <p:spPr>
          <a:xfrm>
            <a:off x="1712441" y="9216984"/>
            <a:ext cx="710029" cy="729170"/>
          </a:xfrm>
          <a:custGeom>
            <a:avLst/>
            <a:gdLst/>
            <a:ahLst/>
            <a:cxnLst/>
            <a:rect l="l" t="t" r="r" b="b"/>
            <a:pathLst>
              <a:path w="710029" h="729170">
                <a:moveTo>
                  <a:pt x="0" y="0"/>
                </a:moveTo>
                <a:lnTo>
                  <a:pt x="710029" y="0"/>
                </a:lnTo>
                <a:lnTo>
                  <a:pt x="710029" y="729170"/>
                </a:lnTo>
                <a:lnTo>
                  <a:pt x="0" y="72917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GB" dirty="0"/>
          </a:p>
        </p:txBody>
      </p:sp>
      <p:sp>
        <p:nvSpPr>
          <p:cNvPr id="31" name="Freeform 18">
            <a:extLst>
              <a:ext uri="{FF2B5EF4-FFF2-40B4-BE49-F238E27FC236}">
                <a16:creationId xmlns:a16="http://schemas.microsoft.com/office/drawing/2014/main" id="{77AC419C-459A-E023-9847-2C027BF4318D}"/>
              </a:ext>
            </a:extLst>
          </p:cNvPr>
          <p:cNvSpPr/>
          <p:nvPr/>
        </p:nvSpPr>
        <p:spPr>
          <a:xfrm>
            <a:off x="7796241" y="9140225"/>
            <a:ext cx="710029" cy="991157"/>
          </a:xfrm>
          <a:custGeom>
            <a:avLst/>
            <a:gdLst/>
            <a:ahLst/>
            <a:cxnLst/>
            <a:rect l="l" t="t" r="r" b="b"/>
            <a:pathLst>
              <a:path w="710029" h="991157">
                <a:moveTo>
                  <a:pt x="0" y="0"/>
                </a:moveTo>
                <a:lnTo>
                  <a:pt x="710029" y="0"/>
                </a:lnTo>
                <a:lnTo>
                  <a:pt x="710029" y="991157"/>
                </a:lnTo>
                <a:lnTo>
                  <a:pt x="0" y="99115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GB"/>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515</TotalTime>
  <Words>1320</Words>
  <Application>Microsoft Office PowerPoint</Application>
  <PresentationFormat>Custom</PresentationFormat>
  <Paragraphs>201</Paragraphs>
  <Slides>24</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Canva Sans Bold</vt:lpstr>
      <vt:lpstr>Arimo</vt:lpstr>
      <vt:lpstr>Canva Sans</vt:lpstr>
      <vt:lpstr>Arimo Bold</vt:lpstr>
      <vt:lpstr>Arial</vt:lpstr>
      <vt:lpstr>Calibri</vt:lpstr>
      <vt:lpstr>Montserrat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ГОЛОСОВИЙ ПОМІЧНИК</dc:title>
  <cp:lastModifiedBy>MYKYTA KYSELOV</cp:lastModifiedBy>
  <cp:revision>11</cp:revision>
  <dcterms:created xsi:type="dcterms:W3CDTF">2006-08-16T00:00:00Z</dcterms:created>
  <dcterms:modified xsi:type="dcterms:W3CDTF">2024-01-05T21:33:39Z</dcterms:modified>
  <dc:identifier>DAF41FpG_lk</dc:identifier>
</cp:coreProperties>
</file>